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2" r:id="rId6"/>
    <p:sldMasterId id="214748367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Roboto Black"/>
      <p:bold r:id="rId27"/>
      <p:boldItalic r:id="rId28"/>
    </p:embeddedFont>
    <p:embeddedFont>
      <p:font typeface="Roboto Thin"/>
      <p:regular r:id="rId29"/>
      <p:bold r:id="rId30"/>
      <p:italic r:id="rId31"/>
      <p:boldItalic r:id="rId32"/>
    </p:embeddedFont>
    <p:embeddedFont>
      <p:font typeface="Caveat"/>
      <p:regular r:id="rId33"/>
      <p:bold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aleway Thin"/>
      <p:regular r:id="rId39"/>
      <p:bold r:id="rId40"/>
      <p:italic r:id="rId41"/>
      <p:boldItalic r:id="rId42"/>
    </p:embeddedFont>
    <p:embeddedFont>
      <p:font typeface="Permanent Marker"/>
      <p:regular r:id="rId43"/>
    </p:embeddedFont>
    <p:embeddedFont>
      <p:font typeface="Short Stack"/>
      <p:regular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Amatic SC"/>
      <p:regular r:id="rId49"/>
      <p:bold r:id="rId50"/>
    </p:embeddedFont>
    <p:embeddedFont>
      <p:font typeface="Source Code Pro"/>
      <p:regular r:id="rId51"/>
      <p:bold r:id="rId52"/>
      <p:italic r:id="rId53"/>
      <p:boldItalic r:id="rId54"/>
    </p:embeddedFont>
    <p:embeddedFont>
      <p:font typeface="Open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9" roundtripDataSignature="AMtx7mjnrVetNdJQs+4tVHVN+8QDad7z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0670541-EFB3-433E-B797-C5C447193690}">
  <a:tblStyle styleId="{40670541-EFB3-433E-B797-C5C44719369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Thin-bold.fntdata"/><Relationship Id="rId42" Type="http://schemas.openxmlformats.org/officeDocument/2006/relationships/font" Target="fonts/RalewayThin-boldItalic.fntdata"/><Relationship Id="rId41" Type="http://schemas.openxmlformats.org/officeDocument/2006/relationships/font" Target="fonts/RalewayThin-italic.fntdata"/><Relationship Id="rId44" Type="http://schemas.openxmlformats.org/officeDocument/2006/relationships/font" Target="fonts/ShortStack-regular.fntdata"/><Relationship Id="rId43" Type="http://schemas.openxmlformats.org/officeDocument/2006/relationships/font" Target="fonts/PermanentMarker-regular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AmaticSC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Caveat-regular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Caveat-bold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alewayThin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RobotoBlack-boldItalic.fntdata"/><Relationship Id="rId27" Type="http://schemas.openxmlformats.org/officeDocument/2006/relationships/font" Target="fonts/RobotoBlack-bold.fntdata"/><Relationship Id="rId29" Type="http://schemas.openxmlformats.org/officeDocument/2006/relationships/font" Target="fonts/RobotoThin-regular.fntdata"/><Relationship Id="rId51" Type="http://schemas.openxmlformats.org/officeDocument/2006/relationships/font" Target="fonts/SourceCodePro-regular.fntdata"/><Relationship Id="rId50" Type="http://schemas.openxmlformats.org/officeDocument/2006/relationships/font" Target="fonts/AmaticSC-bold.fntdata"/><Relationship Id="rId53" Type="http://schemas.openxmlformats.org/officeDocument/2006/relationships/font" Target="fonts/SourceCodePro-italic.fntdata"/><Relationship Id="rId52" Type="http://schemas.openxmlformats.org/officeDocument/2006/relationships/font" Target="fonts/SourceCodePro-bold.fntdata"/><Relationship Id="rId11" Type="http://schemas.openxmlformats.org/officeDocument/2006/relationships/slide" Target="slides/slide3.xml"/><Relationship Id="rId55" Type="http://schemas.openxmlformats.org/officeDocument/2006/relationships/font" Target="fonts/OpenSans-regular.fntdata"/><Relationship Id="rId10" Type="http://schemas.openxmlformats.org/officeDocument/2006/relationships/slide" Target="slides/slide2.xml"/><Relationship Id="rId54" Type="http://schemas.openxmlformats.org/officeDocument/2006/relationships/font" Target="fonts/SourceCodePro-boldItalic.fntdata"/><Relationship Id="rId13" Type="http://schemas.openxmlformats.org/officeDocument/2006/relationships/slide" Target="slides/slide5.xml"/><Relationship Id="rId57" Type="http://schemas.openxmlformats.org/officeDocument/2006/relationships/font" Target="fonts/OpenSans-italic.fntdata"/><Relationship Id="rId12" Type="http://schemas.openxmlformats.org/officeDocument/2006/relationships/slide" Target="slides/slide4.xml"/><Relationship Id="rId56" Type="http://schemas.openxmlformats.org/officeDocument/2006/relationships/font" Target="fonts/OpenSans-bold.fntdata"/><Relationship Id="rId15" Type="http://schemas.openxmlformats.org/officeDocument/2006/relationships/slide" Target="slides/slide7.xml"/><Relationship Id="rId59" Type="http://customschemas.google.com/relationships/presentationmetadata" Target="metadata"/><Relationship Id="rId14" Type="http://schemas.openxmlformats.org/officeDocument/2006/relationships/slide" Target="slides/slide6.xml"/><Relationship Id="rId58" Type="http://schemas.openxmlformats.org/officeDocument/2006/relationships/font" Target="fonts/OpenSans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702b951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e702b951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16da32fd0_0_10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2216da32fd0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216da32fd0_0_18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2216da32fd0_0_1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216da32fd0_0_22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g2216da32fd0_0_2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216da32fd0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2216da32fd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3f6a5d1ed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23f6a5d1e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f6a5d2099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23f6a5d209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216da32fd0_0_6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2216da32fd0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42ad20635b_0_1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g242ad20635b_0_1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g242ad20635b_0_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16da32fd0_0_18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g2216da32fd0_0_18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g2216da32fd0_0_18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16da32fd0_0_18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" name="Google Shape;65;g2216da32fd0_0_18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g2216da32fd0_0_18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16da32fd0_0_1876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2216da32fd0_0_1876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16da32fd0_0_1879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2216da32fd0_0_1879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73" name="Google Shape;73;g2216da32fd0_0_1879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4" name="Google Shape;74;g2216da32fd0_0_187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16da32fd0_0_1884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2216da32fd0_0_1884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i="1" sz="3000">
                <a:solidFill>
                  <a:schemeClr val="lt1"/>
                </a:solidFill>
              </a:defRPr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i="1" sz="3000">
                <a:solidFill>
                  <a:schemeClr val="dk1"/>
                </a:solidFill>
              </a:defRPr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i="1" sz="3000">
                <a:solidFill>
                  <a:schemeClr val="dk1"/>
                </a:solidFill>
              </a:defRPr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i="1" sz="3000">
                <a:solidFill>
                  <a:schemeClr val="dk1"/>
                </a:solidFill>
              </a:defRPr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i="1" sz="3000">
                <a:solidFill>
                  <a:schemeClr val="dk1"/>
                </a:solidFill>
              </a:defRPr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i="1" sz="3000">
                <a:solidFill>
                  <a:schemeClr val="dk1"/>
                </a:solidFill>
              </a:defRPr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i="1" sz="3000">
                <a:solidFill>
                  <a:schemeClr val="dk1"/>
                </a:solidFill>
              </a:defRPr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i="1" sz="3000">
                <a:solidFill>
                  <a:schemeClr val="dk1"/>
                </a:solidFill>
              </a:defRPr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g2216da32fd0_0_188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" sz="12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i="0" sz="12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" name="Google Shape;79;g2216da32fd0_0_188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16da32fd0_0_1889"/>
          <p:cNvSpPr/>
          <p:nvPr/>
        </p:nvSpPr>
        <p:spPr>
          <a:xfrm>
            <a:off x="-2604" y="0"/>
            <a:ext cx="158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2.png" id="82" name="Google Shape;82;g2216da32fd0_0_18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9484" y="938231"/>
            <a:ext cx="1584176" cy="3515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002-KIMS BUSINESS\007-02-Fullslidesppt-Contents\20161228\02-edu\bulb-item.png" id="83" name="Google Shape;83;g2216da32fd0_0_1889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789484" y="938231"/>
            <a:ext cx="792088" cy="3515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radar chart&#10;&#10;Description automatically generated" id="84" name="Google Shape;84;g2216da32fd0_0_1889"/>
          <p:cNvPicPr preferRelativeResize="0"/>
          <p:nvPr/>
        </p:nvPicPr>
        <p:blipFill rotWithShape="1">
          <a:blip r:embed="rId4">
            <a:alphaModFix/>
          </a:blip>
          <a:srcRect b="40884" l="39448" r="0" t="0"/>
          <a:stretch/>
        </p:blipFill>
        <p:spPr>
          <a:xfrm>
            <a:off x="6029557" y="123478"/>
            <a:ext cx="3114442" cy="3040565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52000" fadeDir="5400012" kx="0" rotWithShape="0" algn="bl" stA="0" stPos="0" sy="-100000" ky="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16da32fd0_0_189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87" name="Google Shape;87;g2216da32fd0_0_189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g2216da32fd0_0_1894"/>
          <p:cNvSpPr txBox="1"/>
          <p:nvPr>
            <p:ph idx="1" type="subTitle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89" name="Google Shape;89;g2216da32fd0_0_1894"/>
          <p:cNvGrpSpPr/>
          <p:nvPr/>
        </p:nvGrpSpPr>
        <p:grpSpPr>
          <a:xfrm>
            <a:off x="-83913" y="-168653"/>
            <a:ext cx="9288756" cy="5426904"/>
            <a:chOff x="-83913" y="-168653"/>
            <a:chExt cx="9288756" cy="5426904"/>
          </a:xfrm>
        </p:grpSpPr>
        <p:sp>
          <p:nvSpPr>
            <p:cNvPr id="90" name="Google Shape;90;g2216da32fd0_0_1894"/>
            <p:cNvSpPr/>
            <p:nvPr/>
          </p:nvSpPr>
          <p:spPr>
            <a:xfrm>
              <a:off x="3901992" y="271731"/>
              <a:ext cx="499650" cy="704779"/>
            </a:xfrm>
            <a:custGeom>
              <a:rect b="b" l="l" r="r" t="t"/>
              <a:pathLst>
                <a:path extrusionOk="0" h="819510" w="580988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1" name="Google Shape;91;g2216da32fd0_0_1894"/>
            <p:cNvSpPr/>
            <p:nvPr/>
          </p:nvSpPr>
          <p:spPr>
            <a:xfrm>
              <a:off x="-73851" y="4335362"/>
              <a:ext cx="601266" cy="549535"/>
            </a:xfrm>
            <a:custGeom>
              <a:rect b="b" l="l" r="r" t="t"/>
              <a:pathLst>
                <a:path extrusionOk="0" h="638994" w="699146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2" name="Google Shape;92;g2216da32fd0_0_1894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rect b="b" l="l" r="r" t="t"/>
              <a:pathLst>
                <a:path extrusionOk="0" h="826169" w="374196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3" name="Google Shape;93;g2216da32fd0_0_1894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rect b="b" l="l" r="r" t="t"/>
              <a:pathLst>
                <a:path extrusionOk="0" h="644114" w="293264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4" name="Google Shape;94;g2216da32fd0_0_1894"/>
            <p:cNvSpPr/>
            <p:nvPr/>
          </p:nvSpPr>
          <p:spPr>
            <a:xfrm>
              <a:off x="4101001" y="4649180"/>
              <a:ext cx="376856" cy="254902"/>
            </a:xfrm>
            <a:custGeom>
              <a:rect b="b" l="l" r="r" t="t"/>
              <a:pathLst>
                <a:path extrusionOk="0" h="389164" w="575352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5" name="Google Shape;95;g2216da32fd0_0_1894"/>
            <p:cNvSpPr/>
            <p:nvPr/>
          </p:nvSpPr>
          <p:spPr>
            <a:xfrm>
              <a:off x="8091625" y="827000"/>
              <a:ext cx="485245" cy="329049"/>
            </a:xfrm>
            <a:custGeom>
              <a:rect b="b" l="l" r="r" t="t"/>
              <a:pathLst>
                <a:path extrusionOk="0" h="420510" w="620122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6" name="Google Shape;96;g2216da32fd0_0_1894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rect b="b" l="l" r="r" t="t"/>
              <a:pathLst>
                <a:path extrusionOk="0" h="776612" w="421613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7" name="Google Shape;97;g2216da32fd0_0_1894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rect b="b" l="l" r="r" t="t"/>
              <a:pathLst>
                <a:path extrusionOk="0" h="193920" w="724776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8" name="Google Shape;98;g2216da32fd0_0_1894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rect b="b" l="l" r="r" t="t"/>
              <a:pathLst>
                <a:path extrusionOk="0" h="598221" w="232561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9" name="Google Shape;99;g2216da32fd0_0_1894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rect b="b" l="l" r="r" t="t"/>
              <a:pathLst>
                <a:path extrusionOk="0" h="755251" w="288538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0" name="Google Shape;100;g2216da32fd0_0_1894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rect b="b" l="l" r="r" t="t"/>
              <a:pathLst>
                <a:path extrusionOk="0" h="376095" w="393594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1" name="Google Shape;101;g2216da32fd0_0_1894"/>
            <p:cNvSpPr/>
            <p:nvPr/>
          </p:nvSpPr>
          <p:spPr>
            <a:xfrm>
              <a:off x="510215" y="271717"/>
              <a:ext cx="557022" cy="619823"/>
            </a:xfrm>
            <a:custGeom>
              <a:rect b="b" l="l" r="r" t="t"/>
              <a:pathLst>
                <a:path extrusionOk="0" h="720725" w="64770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2" name="Google Shape;102;g2216da32fd0_0_1894"/>
            <p:cNvSpPr/>
            <p:nvPr/>
          </p:nvSpPr>
          <p:spPr>
            <a:xfrm>
              <a:off x="1778886" y="4237081"/>
              <a:ext cx="556337" cy="631409"/>
            </a:xfrm>
            <a:custGeom>
              <a:rect b="b" l="l" r="r" t="t"/>
              <a:pathLst>
                <a:path extrusionOk="0" h="734197" w="646904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3" name="Google Shape;103;g2216da32fd0_0_1894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rect b="b" l="l" r="r" t="t"/>
              <a:pathLst>
                <a:path extrusionOk="0" h="660184" w="816364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4" name="Google Shape;104;g2216da32fd0_0_1894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rect b="b" l="l" r="r" t="t"/>
              <a:pathLst>
                <a:path extrusionOk="0" h="782962" w="718509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5" name="Google Shape;105;g2216da32fd0_0_1894"/>
            <p:cNvSpPr/>
            <p:nvPr/>
          </p:nvSpPr>
          <p:spPr>
            <a:xfrm>
              <a:off x="1393062" y="748927"/>
              <a:ext cx="579203" cy="652168"/>
            </a:xfrm>
            <a:custGeom>
              <a:rect b="b" l="l" r="r" t="t"/>
              <a:pathLst>
                <a:path extrusionOk="0" h="758335" w="673492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6" name="Google Shape;106;g2216da32fd0_0_1894"/>
            <p:cNvSpPr/>
            <p:nvPr/>
          </p:nvSpPr>
          <p:spPr>
            <a:xfrm>
              <a:off x="7317433" y="2956555"/>
              <a:ext cx="716315" cy="573888"/>
            </a:xfrm>
            <a:custGeom>
              <a:rect b="b" l="l" r="r" t="t"/>
              <a:pathLst>
                <a:path extrusionOk="0" h="667312" w="832925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7" name="Google Shape;107;g2216da32fd0_0_1894"/>
            <p:cNvSpPr/>
            <p:nvPr/>
          </p:nvSpPr>
          <p:spPr>
            <a:xfrm>
              <a:off x="8750637" y="1716146"/>
              <a:ext cx="454206" cy="406096"/>
            </a:xfrm>
            <a:custGeom>
              <a:rect b="b" l="l" r="r" t="t"/>
              <a:pathLst>
                <a:path extrusionOk="0" h="472205" w="528147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8" name="Google Shape;108;g2216da32fd0_0_1894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rect b="b" l="l" r="r" t="t"/>
              <a:pathLst>
                <a:path extrusionOk="0" h="573530" w="434661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9" name="Google Shape;109;g2216da32fd0_0_1894"/>
            <p:cNvSpPr/>
            <p:nvPr/>
          </p:nvSpPr>
          <p:spPr>
            <a:xfrm>
              <a:off x="5960437" y="3855732"/>
              <a:ext cx="712864" cy="419317"/>
            </a:xfrm>
            <a:custGeom>
              <a:rect b="b" l="l" r="r" t="t"/>
              <a:pathLst>
                <a:path extrusionOk="0" h="487578" w="828912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10" name="Google Shape;110;g2216da32fd0_0_1894"/>
            <p:cNvGrpSpPr/>
            <p:nvPr/>
          </p:nvGrpSpPr>
          <p:grpSpPr>
            <a:xfrm rot="891035">
              <a:off x="1165228" y="1691730"/>
              <a:ext cx="657771" cy="386113"/>
              <a:chOff x="1429156" y="1387535"/>
              <a:chExt cx="657769" cy="386112"/>
            </a:xfrm>
          </p:grpSpPr>
          <p:sp>
            <p:nvSpPr>
              <p:cNvPr id="111" name="Google Shape;111;g2216da32fd0_0_1894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rect b="b" l="l" r="r" t="t"/>
                <a:pathLst>
                  <a:path extrusionOk="0" h="448968" w="764848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12" name="Google Shape;112;g2216da32fd0_0_1894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rect b="b" l="l" r="r" t="t"/>
                <a:pathLst>
                  <a:path extrusionOk="0" h="170426" w="358267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13" name="Google Shape;113;g2216da32fd0_0_1894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rect b="b" l="l" r="r" t="t"/>
              <a:pathLst>
                <a:path extrusionOk="0" h="233045" w="884171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4" name="Google Shape;114;g2216da32fd0_0_1894"/>
            <p:cNvSpPr/>
            <p:nvPr/>
          </p:nvSpPr>
          <p:spPr>
            <a:xfrm>
              <a:off x="1161548" y="2558031"/>
              <a:ext cx="665135" cy="522113"/>
            </a:xfrm>
            <a:custGeom>
              <a:rect b="b" l="l" r="r" t="t"/>
              <a:pathLst>
                <a:path extrusionOk="0" h="607108" w="773413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15" name="Google Shape;115;g2216da32fd0_0_1894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116" name="Google Shape;116;g2216da32fd0_0_1894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rect b="b" l="l" r="r" t="t"/>
                <a:pathLst>
                  <a:path extrusionOk="0" h="529866" w="438274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17" name="Google Shape;117;g2216da32fd0_0_1894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rect b="b" l="l" r="r" t="t"/>
                <a:pathLst>
                  <a:path extrusionOk="0" h="79674" w="40701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18" name="Google Shape;118;g2216da32fd0_0_1894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rect b="b" l="l" r="r" t="t"/>
              <a:pathLst>
                <a:path extrusionOk="0" h="468109" w="461644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9" name="Google Shape;119;g2216da32fd0_0_1894"/>
            <p:cNvSpPr/>
            <p:nvPr/>
          </p:nvSpPr>
          <p:spPr>
            <a:xfrm>
              <a:off x="6255960" y="791694"/>
              <a:ext cx="453103" cy="511439"/>
            </a:xfrm>
            <a:custGeom>
              <a:rect b="b" l="l" r="r" t="t"/>
              <a:pathLst>
                <a:path extrusionOk="0" h="594697" w="526864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0" name="Google Shape;120;g2216da32fd0_0_1894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rect b="b" l="l" r="r" t="t"/>
              <a:pathLst>
                <a:path extrusionOk="0" h="511517" w="408305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1" name="Google Shape;121;g2216da32fd0_0_1894"/>
            <p:cNvSpPr/>
            <p:nvPr/>
          </p:nvSpPr>
          <p:spPr>
            <a:xfrm>
              <a:off x="7413193" y="740389"/>
              <a:ext cx="289739" cy="456235"/>
            </a:xfrm>
            <a:custGeom>
              <a:rect b="b" l="l" r="r" t="t"/>
              <a:pathLst>
                <a:path extrusionOk="0" h="530506" w="336906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2" name="Google Shape;122;g2216da32fd0_0_1894"/>
            <p:cNvSpPr/>
            <p:nvPr/>
          </p:nvSpPr>
          <p:spPr>
            <a:xfrm>
              <a:off x="7082287" y="-53997"/>
              <a:ext cx="602898" cy="641121"/>
            </a:xfrm>
            <a:custGeom>
              <a:rect b="b" l="l" r="r" t="t"/>
              <a:pathLst>
                <a:path extrusionOk="0" h="745490" w="701044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3" name="Google Shape;123;g2216da32fd0_0_1894"/>
            <p:cNvSpPr/>
            <p:nvPr/>
          </p:nvSpPr>
          <p:spPr>
            <a:xfrm>
              <a:off x="4981978" y="271723"/>
              <a:ext cx="738779" cy="460515"/>
            </a:xfrm>
            <a:custGeom>
              <a:rect b="b" l="l" r="r" t="t"/>
              <a:pathLst>
                <a:path extrusionOk="0" h="535482" w="859045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4" name="Google Shape;124;g2216da32fd0_0_1894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rect b="b" l="l" r="r" t="t"/>
              <a:pathLst>
                <a:path extrusionOk="0" h="624012" w="422747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5" name="Google Shape;125;g2216da32fd0_0_1894"/>
            <p:cNvSpPr/>
            <p:nvPr/>
          </p:nvSpPr>
          <p:spPr>
            <a:xfrm>
              <a:off x="313599" y="1360788"/>
              <a:ext cx="410163" cy="515682"/>
            </a:xfrm>
            <a:custGeom>
              <a:rect b="b" l="l" r="r" t="t"/>
              <a:pathLst>
                <a:path extrusionOk="0" h="699230" w="556153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6" name="Google Shape;126;g2216da32fd0_0_1894"/>
            <p:cNvSpPr/>
            <p:nvPr/>
          </p:nvSpPr>
          <p:spPr>
            <a:xfrm>
              <a:off x="2688787" y="4098763"/>
              <a:ext cx="455682" cy="432729"/>
            </a:xfrm>
            <a:custGeom>
              <a:rect b="b" l="l" r="r" t="t"/>
              <a:pathLst>
                <a:path extrusionOk="0" h="503173" w="529863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7" name="Google Shape;127;g2216da32fd0_0_1894"/>
            <p:cNvSpPr/>
            <p:nvPr/>
          </p:nvSpPr>
          <p:spPr>
            <a:xfrm>
              <a:off x="933400" y="1069738"/>
              <a:ext cx="175646" cy="373020"/>
            </a:xfrm>
            <a:custGeom>
              <a:rect b="b" l="l" r="r" t="t"/>
              <a:pathLst>
                <a:path extrusionOk="0" h="727844" w="342723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8" name="Google Shape;128;g2216da32fd0_0_1894"/>
            <p:cNvSpPr/>
            <p:nvPr/>
          </p:nvSpPr>
          <p:spPr>
            <a:xfrm>
              <a:off x="8204352" y="3801552"/>
              <a:ext cx="240787" cy="203050"/>
            </a:xfrm>
            <a:custGeom>
              <a:rect b="b" l="l" r="r" t="t"/>
              <a:pathLst>
                <a:path extrusionOk="0" h="236105" w="279985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9" name="Google Shape;129;g2216da32fd0_0_1894"/>
            <p:cNvSpPr/>
            <p:nvPr/>
          </p:nvSpPr>
          <p:spPr>
            <a:xfrm>
              <a:off x="8204357" y="240186"/>
              <a:ext cx="175884" cy="174728"/>
            </a:xfrm>
            <a:custGeom>
              <a:rect b="b" l="l" r="r" t="t"/>
              <a:pathLst>
                <a:path extrusionOk="0" h="203172" w="204516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0" name="Google Shape;130;g2216da32fd0_0_1894"/>
            <p:cNvSpPr/>
            <p:nvPr/>
          </p:nvSpPr>
          <p:spPr>
            <a:xfrm>
              <a:off x="8514477" y="3303552"/>
              <a:ext cx="236138" cy="229907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1" name="Google Shape;131;g2216da32fd0_0_1894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rect b="b" l="l" r="r" t="t"/>
              <a:pathLst>
                <a:path extrusionOk="0" h="548433" w="254831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2" name="Google Shape;132;g2216da32fd0_0_1894"/>
            <p:cNvSpPr/>
            <p:nvPr/>
          </p:nvSpPr>
          <p:spPr>
            <a:xfrm>
              <a:off x="3033704" y="205770"/>
              <a:ext cx="238646" cy="243555"/>
            </a:xfrm>
            <a:custGeom>
              <a:rect b="b" l="l" r="r" t="t"/>
              <a:pathLst>
                <a:path extrusionOk="0" h="283204" w="277495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3" name="Google Shape;133;g2216da32fd0_0_1894"/>
            <p:cNvSpPr/>
            <p:nvPr/>
          </p:nvSpPr>
          <p:spPr>
            <a:xfrm>
              <a:off x="8737650" y="439219"/>
              <a:ext cx="257856" cy="284838"/>
            </a:xfrm>
            <a:custGeom>
              <a:rect b="b" l="l" r="r" t="t"/>
              <a:pathLst>
                <a:path extrusionOk="0" h="331207" w="299833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4" name="Google Shape;134;g2216da32fd0_0_1894"/>
            <p:cNvSpPr/>
            <p:nvPr/>
          </p:nvSpPr>
          <p:spPr>
            <a:xfrm>
              <a:off x="1334256" y="207258"/>
              <a:ext cx="223503" cy="240600"/>
            </a:xfrm>
            <a:custGeom>
              <a:rect b="b" l="l" r="r" t="t"/>
              <a:pathLst>
                <a:path extrusionOk="0" h="279767" w="259887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5" name="Google Shape;135;g2216da32fd0_0_1894"/>
            <p:cNvSpPr/>
            <p:nvPr/>
          </p:nvSpPr>
          <p:spPr>
            <a:xfrm>
              <a:off x="7053257" y="3763614"/>
              <a:ext cx="204383" cy="278916"/>
            </a:xfrm>
            <a:custGeom>
              <a:rect b="b" l="l" r="r" t="t"/>
              <a:pathLst>
                <a:path extrusionOk="0" h="324321" w="237655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6" name="Google Shape;136;g2216da32fd0_0_1894"/>
            <p:cNvSpPr/>
            <p:nvPr/>
          </p:nvSpPr>
          <p:spPr>
            <a:xfrm>
              <a:off x="711508" y="3001159"/>
              <a:ext cx="154433" cy="272786"/>
            </a:xfrm>
            <a:custGeom>
              <a:rect b="b" l="l" r="r" t="t"/>
              <a:pathLst>
                <a:path extrusionOk="0" h="317193" w="179573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7" name="Google Shape;137;g2216da32fd0_0_1894"/>
            <p:cNvSpPr/>
            <p:nvPr/>
          </p:nvSpPr>
          <p:spPr>
            <a:xfrm>
              <a:off x="8576875" y="2558027"/>
              <a:ext cx="223822" cy="307981"/>
            </a:xfrm>
            <a:custGeom>
              <a:rect b="b" l="l" r="r" t="t"/>
              <a:pathLst>
                <a:path extrusionOk="0" h="389850" w="283319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8" name="Google Shape;138;g2216da32fd0_0_1894"/>
            <p:cNvSpPr/>
            <p:nvPr/>
          </p:nvSpPr>
          <p:spPr>
            <a:xfrm>
              <a:off x="140852" y="836409"/>
              <a:ext cx="224053" cy="290283"/>
            </a:xfrm>
            <a:custGeom>
              <a:rect b="b" l="l" r="r" t="t"/>
              <a:pathLst>
                <a:path extrusionOk="0" h="337538" w="260527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9" name="Google Shape;139;g2216da32fd0_0_1894"/>
            <p:cNvGrpSpPr/>
            <p:nvPr/>
          </p:nvGrpSpPr>
          <p:grpSpPr>
            <a:xfrm>
              <a:off x="6457231" y="4530129"/>
              <a:ext cx="216066" cy="276377"/>
              <a:chOff x="6422295" y="3351500"/>
              <a:chExt cx="252856" cy="323399"/>
            </a:xfrm>
          </p:grpSpPr>
          <p:sp>
            <p:nvSpPr>
              <p:cNvPr id="140" name="Google Shape;140;g2216da32fd0_0_1894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rect b="b" l="l" r="r" t="t"/>
                <a:pathLst>
                  <a:path extrusionOk="0" h="376045" w="294019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1" name="Google Shape;141;g2216da32fd0_0_1894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rect b="b" l="l" r="r" t="t"/>
                <a:pathLst>
                  <a:path extrusionOk="0" h="163519" w="78676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2" name="Google Shape;142;g2216da32fd0_0_1894"/>
            <p:cNvSpPr/>
            <p:nvPr/>
          </p:nvSpPr>
          <p:spPr>
            <a:xfrm>
              <a:off x="2318449" y="613815"/>
              <a:ext cx="332332" cy="336908"/>
            </a:xfrm>
            <a:custGeom>
              <a:rect b="b" l="l" r="r" t="t"/>
              <a:pathLst>
                <a:path extrusionOk="0" h="391754" w="386433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3" name="Google Shape;143;g2216da32fd0_0_1894"/>
            <p:cNvSpPr/>
            <p:nvPr/>
          </p:nvSpPr>
          <p:spPr>
            <a:xfrm>
              <a:off x="6021196" y="137179"/>
              <a:ext cx="265484" cy="205157"/>
            </a:xfrm>
            <a:custGeom>
              <a:rect b="b" l="l" r="r" t="t"/>
              <a:pathLst>
                <a:path extrusionOk="0" h="238555" w="308702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44" name="Google Shape;144;g2216da32fd0_0_1894"/>
            <p:cNvGrpSpPr/>
            <p:nvPr/>
          </p:nvGrpSpPr>
          <p:grpSpPr>
            <a:xfrm>
              <a:off x="1184427" y="4630082"/>
              <a:ext cx="229693" cy="293080"/>
              <a:chOff x="6793660" y="3322411"/>
              <a:chExt cx="268804" cy="342944"/>
            </a:xfrm>
          </p:grpSpPr>
          <p:sp>
            <p:nvSpPr>
              <p:cNvPr id="145" name="Google Shape;145;g2216da32fd0_0_1894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rect b="b" l="l" r="r" t="t"/>
                <a:pathLst>
                  <a:path extrusionOk="0" h="398772" w="312563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6" name="Google Shape;146;g2216da32fd0_0_1894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rect b="b" l="l" r="r" t="t"/>
                <a:pathLst>
                  <a:path extrusionOk="0" h="104597" w="150053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7" name="Google Shape;147;g2216da32fd0_0_1894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rect b="b" l="l" r="r" t="t"/>
                <a:pathLst>
                  <a:path extrusionOk="0" h="88093" w="130983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8" name="Google Shape;148;g2216da32fd0_0_1894"/>
            <p:cNvSpPr/>
            <p:nvPr/>
          </p:nvSpPr>
          <p:spPr>
            <a:xfrm>
              <a:off x="4843337" y="836403"/>
              <a:ext cx="377232" cy="204888"/>
            </a:xfrm>
            <a:custGeom>
              <a:rect b="b" l="l" r="r" t="t"/>
              <a:pathLst>
                <a:path extrusionOk="0" h="299106" w="550703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9" name="Google Shape;149;g2216da32fd0_0_1894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0" name="Google Shape;150;g2216da32fd0_0_1894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1" name="Google Shape;151;g2216da32fd0_0_1894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1_Quote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16da32fd0_0_1961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28575">
            <a:solidFill>
              <a:srgbClr val="12416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216da32fd0_0_1961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t/>
            </a:r>
            <a:endParaRPr b="1" i="0" sz="12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g2216da32fd0_0_196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16da32fd0_0_1965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radar chart&#10;&#10;Description automatically generated" id="159" name="Google Shape;159;g2216da32fd0_0_1967"/>
          <p:cNvPicPr preferRelativeResize="0"/>
          <p:nvPr/>
        </p:nvPicPr>
        <p:blipFill rotWithShape="1">
          <a:blip r:embed="rId2">
            <a:alphaModFix/>
          </a:blip>
          <a:srcRect b="40884" l="39448" r="0" t="0"/>
          <a:stretch/>
        </p:blipFill>
        <p:spPr>
          <a:xfrm rot="-5400000">
            <a:off x="-22017" y="145495"/>
            <a:ext cx="1856496" cy="1812461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52000" fadeDir="5400012" kx="0" rotWithShape="0" algn="bl" stA="0" stPos="0" sy="-100000" ky="0"/>
          </a:effectLst>
        </p:spPr>
      </p:pic>
      <p:pic>
        <p:nvPicPr>
          <p:cNvPr descr="Chart, radar chart&#10;&#10;Description automatically generated" id="160" name="Google Shape;160;g2216da32fd0_0_1967"/>
          <p:cNvPicPr preferRelativeResize="0"/>
          <p:nvPr/>
        </p:nvPicPr>
        <p:blipFill rotWithShape="1">
          <a:blip r:embed="rId2">
            <a:alphaModFix/>
          </a:blip>
          <a:srcRect b="40884" l="39448" r="0" t="0"/>
          <a:stretch/>
        </p:blipFill>
        <p:spPr>
          <a:xfrm rot="5400000">
            <a:off x="7279556" y="3102976"/>
            <a:ext cx="1856496" cy="1812461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52000" fadeDir="5400012" kx="0" rotWithShape="0" algn="bl" stA="0" stPos="0" sy="-100000" ky="0"/>
          </a:effectLst>
        </p:spPr>
      </p:pic>
      <p:sp>
        <p:nvSpPr>
          <p:cNvPr id="161" name="Google Shape;161;g2216da32fd0_0_1967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g2216da32fd0_0_1967"/>
          <p:cNvSpPr txBox="1"/>
          <p:nvPr>
            <p:ph idx="2" type="body"/>
          </p:nvPr>
        </p:nvSpPr>
        <p:spPr>
          <a:xfrm>
            <a:off x="0" y="699542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g2216da32fd0_0_1967"/>
          <p:cNvSpPr/>
          <p:nvPr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216da32fd0_0_1967"/>
          <p:cNvSpPr/>
          <p:nvPr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16da32fd0_0_229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71" name="Google Shape;171;g2216da32fd0_0_229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g2216da32fd0_0_22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16da32fd0_0_230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216da32fd0_0_230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76" name="Google Shape;176;g2216da32fd0_0_230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7" name="Google Shape;177;g2216da32fd0_0_23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16da32fd0_0_229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1" name="Google Shape;181;g2216da32fd0_0_2299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2" name="Google Shape;182;g2216da32fd0_0_2299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3" name="Google Shape;183;g2216da32fd0_0_22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16da32fd0_0_2304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86" name="Google Shape;186;g2216da32fd0_0_23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16da32fd0_0_2312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" name="Google Shape;189;g2216da32fd0_0_23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16da32fd0_0_23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192" name="Google Shape;192;g2216da32fd0_0_23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3" name="Google Shape;193;g2216da32fd0_0_23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16da32fd0_0_231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g2216da32fd0_0_23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16da32fd0_0_232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g2216da32fd0_0_232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g2216da32fd0_0_232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201" name="Google Shape;201;g2216da32fd0_0_2322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2" name="Google Shape;202;g2216da32fd0_0_23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203" name="Google Shape;203;g2216da32fd0_0_23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16da32fd0_0_232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206" name="Google Shape;206;g2216da32fd0_0_2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16da32fd0_0_2332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g2216da32fd0_0_2332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210" name="Google Shape;210;g2216da32fd0_0_2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16da32fd0_0_2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16da32fd0_0_2338"/>
          <p:cNvSpPr txBox="1"/>
          <p:nvPr>
            <p:ph type="title"/>
          </p:nvPr>
        </p:nvSpPr>
        <p:spPr>
          <a:xfrm>
            <a:off x="508001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5" name="Google Shape;215;g2216da32fd0_0_2338"/>
          <p:cNvSpPr txBox="1"/>
          <p:nvPr>
            <p:ph idx="1" type="body"/>
          </p:nvPr>
        </p:nvSpPr>
        <p:spPr>
          <a:xfrm>
            <a:off x="508001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6" name="Google Shape;216;g2216da32fd0_0_2338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g2216da32fd0_0_2338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g2216da32fd0_0_2338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ext&#10;&#10;Description automatically generated" id="219" name="Google Shape;219;g2216da32fd0_0_23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7807"/>
            <a:ext cx="1268571" cy="465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g2216da32fd0_0_2345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22" name="Google Shape;222;g2216da32fd0_0_2345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2216da32fd0_0_2345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2216da32fd0_0_2345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2216da32fd0_0_2345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2216da32fd0_0_2345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2216da32fd0_0_2345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2216da32fd0_0_2345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2216da32fd0_0_2345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2216da32fd0_0_2345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2216da32fd0_0_2345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2216da32fd0_0_2345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2216da32fd0_0_2345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2216da32fd0_0_2345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2216da32fd0_0_2345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2216da32fd0_0_2345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2216da32fd0_0_2345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2216da32fd0_0_2345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12000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2216da32fd0_0_2345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2216da32fd0_0_2345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2216da32fd0_0_2345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2216da32fd0_0_2345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2216da32fd0_0_2345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g2216da32fd0_0_2345"/>
          <p:cNvSpPr txBox="1"/>
          <p:nvPr>
            <p:ph type="ctrTitle"/>
          </p:nvPr>
        </p:nvSpPr>
        <p:spPr>
          <a:xfrm>
            <a:off x="5908324" y="1290427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45" name="Google Shape;245;g2216da32fd0_0_2345"/>
          <p:cNvSpPr txBox="1"/>
          <p:nvPr>
            <p:ph idx="1" type="subTitle"/>
          </p:nvPr>
        </p:nvSpPr>
        <p:spPr>
          <a:xfrm>
            <a:off x="590832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6" name="Google Shape;246;g2216da32fd0_0_2345"/>
          <p:cNvSpPr txBox="1"/>
          <p:nvPr>
            <p:ph idx="2" type="title"/>
          </p:nvPr>
        </p:nvSpPr>
        <p:spPr>
          <a:xfrm>
            <a:off x="4903953" y="1280000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47" name="Google Shape;247;g2216da32fd0_0_2345"/>
          <p:cNvSpPr txBox="1"/>
          <p:nvPr>
            <p:ph idx="3" type="subTitle"/>
          </p:nvPr>
        </p:nvSpPr>
        <p:spPr>
          <a:xfrm>
            <a:off x="590832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8" name="Google Shape;248;g2216da32fd0_0_2345"/>
          <p:cNvSpPr txBox="1"/>
          <p:nvPr>
            <p:ph idx="4" type="title"/>
          </p:nvPr>
        </p:nvSpPr>
        <p:spPr>
          <a:xfrm>
            <a:off x="4903953" y="3277304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49" name="Google Shape;249;g2216da32fd0_0_2345"/>
          <p:cNvSpPr txBox="1"/>
          <p:nvPr>
            <p:ph idx="5" type="subTitle"/>
          </p:nvPr>
        </p:nvSpPr>
        <p:spPr>
          <a:xfrm>
            <a:off x="5908324" y="2589180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0" name="Google Shape;250;g2216da32fd0_0_2345"/>
          <p:cNvSpPr txBox="1"/>
          <p:nvPr>
            <p:ph idx="6" type="title"/>
          </p:nvPr>
        </p:nvSpPr>
        <p:spPr>
          <a:xfrm>
            <a:off x="4903953" y="2306644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1" name="Google Shape;251;g2216da32fd0_0_2345"/>
          <p:cNvSpPr txBox="1"/>
          <p:nvPr>
            <p:ph idx="7" type="ctrTitle"/>
          </p:nvPr>
        </p:nvSpPr>
        <p:spPr>
          <a:xfrm>
            <a:off x="5908324" y="2311104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2" name="Google Shape;252;g2216da32fd0_0_2345"/>
          <p:cNvSpPr txBox="1"/>
          <p:nvPr>
            <p:ph idx="8" type="ctrTitle"/>
          </p:nvPr>
        </p:nvSpPr>
        <p:spPr>
          <a:xfrm>
            <a:off x="5908324" y="3282994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3" name="Google Shape;253;g2216da32fd0_0_2345"/>
          <p:cNvSpPr txBox="1"/>
          <p:nvPr>
            <p:ph idx="9" type="ctrTitle"/>
          </p:nvPr>
        </p:nvSpPr>
        <p:spPr>
          <a:xfrm>
            <a:off x="1912664" y="1297314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4" name="Google Shape;254;g2216da32fd0_0_2345"/>
          <p:cNvSpPr txBox="1"/>
          <p:nvPr>
            <p:ph idx="13" type="subTitle"/>
          </p:nvPr>
        </p:nvSpPr>
        <p:spPr>
          <a:xfrm>
            <a:off x="191266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5" name="Google Shape;255;g2216da32fd0_0_2345"/>
          <p:cNvSpPr txBox="1"/>
          <p:nvPr>
            <p:ph idx="14" type="title"/>
          </p:nvPr>
        </p:nvSpPr>
        <p:spPr>
          <a:xfrm>
            <a:off x="784376" y="1286887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6" name="Google Shape;256;g2216da32fd0_0_2345"/>
          <p:cNvSpPr txBox="1"/>
          <p:nvPr>
            <p:ph idx="15" type="subTitle"/>
          </p:nvPr>
        </p:nvSpPr>
        <p:spPr>
          <a:xfrm>
            <a:off x="191266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7" name="Google Shape;257;g2216da32fd0_0_2345"/>
          <p:cNvSpPr txBox="1"/>
          <p:nvPr>
            <p:ph idx="16" type="title"/>
          </p:nvPr>
        </p:nvSpPr>
        <p:spPr>
          <a:xfrm>
            <a:off x="784376" y="3284192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8" name="Google Shape;258;g2216da32fd0_0_2345"/>
          <p:cNvSpPr txBox="1"/>
          <p:nvPr>
            <p:ph idx="17" type="subTitle"/>
          </p:nvPr>
        </p:nvSpPr>
        <p:spPr>
          <a:xfrm>
            <a:off x="1912664" y="259606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9" name="Google Shape;259;g2216da32fd0_0_2345"/>
          <p:cNvSpPr txBox="1"/>
          <p:nvPr>
            <p:ph idx="18" type="title"/>
          </p:nvPr>
        </p:nvSpPr>
        <p:spPr>
          <a:xfrm>
            <a:off x="784376" y="2313531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60" name="Google Shape;260;g2216da32fd0_0_2345"/>
          <p:cNvSpPr txBox="1"/>
          <p:nvPr>
            <p:ph idx="19" type="ctrTitle"/>
          </p:nvPr>
        </p:nvSpPr>
        <p:spPr>
          <a:xfrm>
            <a:off x="1912664" y="2304052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61" name="Google Shape;261;g2216da32fd0_0_2345"/>
          <p:cNvSpPr txBox="1"/>
          <p:nvPr>
            <p:ph idx="20" type="ctrTitle"/>
          </p:nvPr>
        </p:nvSpPr>
        <p:spPr>
          <a:xfrm>
            <a:off x="1912664" y="3289882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62" name="Google Shape;262;g2216da32fd0_0_2345"/>
          <p:cNvSpPr txBox="1"/>
          <p:nvPr>
            <p:ph idx="21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9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g2216da32fd0_0_2388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65" name="Google Shape;265;g2216da32fd0_0_2388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2216da32fd0_0_2388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2216da32fd0_0_2388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2216da32fd0_0_2388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2216da32fd0_0_2388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2216da32fd0_0_2388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2216da32fd0_0_2388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2216da32fd0_0_2388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2216da32fd0_0_2388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2216da32fd0_0_2388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2216da32fd0_0_2388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2216da32fd0_0_2388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2216da32fd0_0_2388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2216da32fd0_0_2388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2216da32fd0_0_2388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2216da32fd0_0_2388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2216da32fd0_0_2388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12000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2216da32fd0_0_2388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2216da32fd0_0_2388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2216da32fd0_0_2388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2216da32fd0_0_2388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2216da32fd0_0_2388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g2216da32fd0_0_2388"/>
          <p:cNvSpPr txBox="1"/>
          <p:nvPr>
            <p:ph type="ctrTitle"/>
          </p:nvPr>
        </p:nvSpPr>
        <p:spPr>
          <a:xfrm>
            <a:off x="3443850" y="1786175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88" name="Google Shape;288;g2216da32fd0_0_2388"/>
          <p:cNvSpPr txBox="1"/>
          <p:nvPr>
            <p:ph idx="1" type="subTitle"/>
          </p:nvPr>
        </p:nvSpPr>
        <p:spPr>
          <a:xfrm>
            <a:off x="344384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9" name="Google Shape;289;g2216da32fd0_0_2388"/>
          <p:cNvSpPr txBox="1"/>
          <p:nvPr>
            <p:ph idx="2" type="subTitle"/>
          </p:nvPr>
        </p:nvSpPr>
        <p:spPr>
          <a:xfrm>
            <a:off x="4759920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0" name="Google Shape;290;g2216da32fd0_0_2388"/>
          <p:cNvSpPr txBox="1"/>
          <p:nvPr>
            <p:ph idx="3" type="ctrTitle"/>
          </p:nvPr>
        </p:nvSpPr>
        <p:spPr>
          <a:xfrm>
            <a:off x="4759920" y="3409503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91" name="Google Shape;291;g2216da32fd0_0_2388"/>
          <p:cNvSpPr txBox="1"/>
          <p:nvPr>
            <p:ph idx="4" type="ctrTitle"/>
          </p:nvPr>
        </p:nvSpPr>
        <p:spPr>
          <a:xfrm>
            <a:off x="811705" y="1786175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92" name="Google Shape;292;g2216da32fd0_0_2388"/>
          <p:cNvSpPr txBox="1"/>
          <p:nvPr>
            <p:ph idx="5" type="subTitle"/>
          </p:nvPr>
        </p:nvSpPr>
        <p:spPr>
          <a:xfrm>
            <a:off x="81170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3" name="Google Shape;293;g2216da32fd0_0_2388"/>
          <p:cNvSpPr txBox="1"/>
          <p:nvPr>
            <p:ph idx="6" type="subTitle"/>
          </p:nvPr>
        </p:nvSpPr>
        <p:spPr>
          <a:xfrm>
            <a:off x="2127778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" name="Google Shape;294;g2216da32fd0_0_2388"/>
          <p:cNvSpPr txBox="1"/>
          <p:nvPr>
            <p:ph idx="7" type="ctrTitle"/>
          </p:nvPr>
        </p:nvSpPr>
        <p:spPr>
          <a:xfrm>
            <a:off x="2127780" y="3409503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95" name="Google Shape;295;g2216da32fd0_0_2388"/>
          <p:cNvSpPr txBox="1"/>
          <p:nvPr>
            <p:ph idx="8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6" name="Google Shape;296;g2216da32fd0_0_2388"/>
          <p:cNvSpPr txBox="1"/>
          <p:nvPr>
            <p:ph idx="9" type="ctrTitle"/>
          </p:nvPr>
        </p:nvSpPr>
        <p:spPr>
          <a:xfrm>
            <a:off x="6075995" y="1786175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97" name="Google Shape;297;g2216da32fd0_0_2388"/>
          <p:cNvSpPr txBox="1"/>
          <p:nvPr>
            <p:ph idx="13" type="subTitle"/>
          </p:nvPr>
        </p:nvSpPr>
        <p:spPr>
          <a:xfrm>
            <a:off x="607599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216da32fd0_0_186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57" name="Google Shape;57;g2216da32fd0_0_1864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●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○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■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○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■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○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■"/>
              <a:defRPr b="0" i="0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58" name="Google Shape;58;g2216da32fd0_0_186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16da32fd0_0_229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167" name="Google Shape;167;g2216da32fd0_0_229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68" name="Google Shape;168;g2216da32fd0_0_22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2e702b9519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2e702b9519d_0_0"/>
          <p:cNvSpPr txBox="1"/>
          <p:nvPr/>
        </p:nvSpPr>
        <p:spPr>
          <a:xfrm>
            <a:off x="3792125" y="79980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Portofolio - 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E-Learning</a:t>
            </a:r>
            <a:endParaRPr b="1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g2e702b9519d_0_0"/>
          <p:cNvSpPr txBox="1"/>
          <p:nvPr/>
        </p:nvSpPr>
        <p:spPr>
          <a:xfrm>
            <a:off x="3792125" y="1575500"/>
            <a:ext cx="5352000" cy="19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" sz="4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Model Prediksi Pelanggan Gagal Bayar Kartu Kredit</a:t>
            </a:r>
            <a:endParaRPr b="0" i="0" sz="4000" u="none" cap="none" strike="noStrike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05" name="Google Shape;305;g2e702b9519d_0_0"/>
          <p:cNvSpPr txBox="1"/>
          <p:nvPr/>
        </p:nvSpPr>
        <p:spPr>
          <a:xfrm>
            <a:off x="3792125" y="381280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Owner: </a:t>
            </a:r>
            <a:r>
              <a:rPr b="0" i="0" lang="en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(Nama Kamu)</a:t>
            </a:r>
            <a:endParaRPr b="0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g2e702b9519d_0_0"/>
          <p:cNvSpPr txBox="1"/>
          <p:nvPr/>
        </p:nvSpPr>
        <p:spPr>
          <a:xfrm>
            <a:off x="3792125" y="441275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2CC"/>
                </a:highlight>
                <a:latin typeface="Arial"/>
                <a:ea typeface="Arial"/>
                <a:cs typeface="Arial"/>
                <a:sym typeface="Arial"/>
              </a:rPr>
              <a:t>Build your skill and portfolio via myskill.id/bootcamp </a:t>
            </a:r>
            <a:endParaRPr b="0" i="0" sz="1400" u="none" cap="none" strike="noStrike">
              <a:solidFill>
                <a:srgbClr val="000000"/>
              </a:solidFill>
              <a:highlight>
                <a:srgbClr val="FFF2CC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g2216da32fd0_0_1032"/>
          <p:cNvGrpSpPr/>
          <p:nvPr/>
        </p:nvGrpSpPr>
        <p:grpSpPr>
          <a:xfrm rot="1123243">
            <a:off x="3471859" y="2985476"/>
            <a:ext cx="1335268" cy="718509"/>
            <a:chOff x="4345425" y="2175475"/>
            <a:chExt cx="800750" cy="176025"/>
          </a:xfrm>
        </p:grpSpPr>
        <p:sp>
          <p:nvSpPr>
            <p:cNvPr id="561" name="Google Shape;561;g2216da32fd0_0_1032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62" name="Google Shape;562;g2216da32fd0_0_1032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563" name="Google Shape;563;g2216da32fd0_0_1032"/>
          <p:cNvGrpSpPr/>
          <p:nvPr/>
        </p:nvGrpSpPr>
        <p:grpSpPr>
          <a:xfrm>
            <a:off x="8325085" y="65154"/>
            <a:ext cx="763768" cy="752531"/>
            <a:chOff x="695950" y="3458000"/>
            <a:chExt cx="966550" cy="952450"/>
          </a:xfrm>
        </p:grpSpPr>
        <p:sp>
          <p:nvSpPr>
            <p:cNvPr id="564" name="Google Shape;564;g2216da32fd0_0_103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2216da32fd0_0_103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2216da32fd0_0_103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2216da32fd0_0_103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2216da32fd0_0_103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2216da32fd0_0_103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g2216da32fd0_0_103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g2216da32fd0_0_103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2216da32fd0_0_103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3" name="Google Shape;573;g2216da32fd0_0_103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74" name="Google Shape;574;g2216da32fd0_0_10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" name="Google Shape;575;g2216da32fd0_0_1032"/>
          <p:cNvGrpSpPr/>
          <p:nvPr/>
        </p:nvGrpSpPr>
        <p:grpSpPr>
          <a:xfrm rot="1123243">
            <a:off x="608785" y="1209439"/>
            <a:ext cx="1335268" cy="718509"/>
            <a:chOff x="4345425" y="2175475"/>
            <a:chExt cx="800750" cy="176025"/>
          </a:xfrm>
        </p:grpSpPr>
        <p:sp>
          <p:nvSpPr>
            <p:cNvPr id="576" name="Google Shape;576;g2216da32fd0_0_1032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77" name="Google Shape;577;g2216da32fd0_0_1032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78" name="Google Shape;578;g2216da32fd0_0_1032"/>
          <p:cNvSpPr txBox="1"/>
          <p:nvPr>
            <p:ph idx="4294967295" type="ctrTitle"/>
          </p:nvPr>
        </p:nvSpPr>
        <p:spPr>
          <a:xfrm>
            <a:off x="417875" y="1344891"/>
            <a:ext cx="1899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n" sz="14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Pemilihan Algoritma</a:t>
            </a:r>
            <a:endParaRPr b="1" i="0" sz="14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g2216da32fd0_0_1032"/>
          <p:cNvSpPr txBox="1"/>
          <p:nvPr/>
        </p:nvSpPr>
        <p:spPr>
          <a:xfrm>
            <a:off x="299550" y="300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4. Modeling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80" name="Google Shape;580;g2216da32fd0_0_1032"/>
          <p:cNvGrpSpPr/>
          <p:nvPr/>
        </p:nvGrpSpPr>
        <p:grpSpPr>
          <a:xfrm rot="1123243">
            <a:off x="3523962" y="1193079"/>
            <a:ext cx="1335268" cy="718509"/>
            <a:chOff x="4345425" y="2175475"/>
            <a:chExt cx="800750" cy="176025"/>
          </a:xfrm>
        </p:grpSpPr>
        <p:sp>
          <p:nvSpPr>
            <p:cNvPr id="581" name="Google Shape;581;g2216da32fd0_0_1032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82" name="Google Shape;582;g2216da32fd0_0_1032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83" name="Google Shape;583;g2216da32fd0_0_1032"/>
          <p:cNvSpPr txBox="1"/>
          <p:nvPr>
            <p:ph idx="4294967295" type="subTitle"/>
          </p:nvPr>
        </p:nvSpPr>
        <p:spPr>
          <a:xfrm>
            <a:off x="3402283" y="1839037"/>
            <a:ext cx="2018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Melakukan </a:t>
            </a:r>
            <a:r>
              <a:rPr b="0" i="1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tuning </a:t>
            </a: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r>
              <a:rPr b="0" i="1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menggunakan </a:t>
            </a:r>
            <a:r>
              <a:rPr b="0" i="1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GridSearchCV</a:t>
            </a:r>
            <a:endParaRPr b="0" i="1" sz="12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g2216da32fd0_0_1032"/>
          <p:cNvSpPr txBox="1"/>
          <p:nvPr>
            <p:ph idx="4294967295" type="ctrTitle"/>
          </p:nvPr>
        </p:nvSpPr>
        <p:spPr>
          <a:xfrm>
            <a:off x="3333051" y="1328531"/>
            <a:ext cx="1899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n" sz="12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Pencarian </a:t>
            </a:r>
            <a:r>
              <a:rPr b="1" i="1" lang="en" sz="12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Hyperparameter</a:t>
            </a:r>
            <a:r>
              <a:rPr b="1" i="0" lang="en" sz="12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 Terbaik</a:t>
            </a:r>
            <a:endParaRPr b="1" i="0" sz="12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85" name="Google Shape;585;g2216da32fd0_0_1032"/>
          <p:cNvGrpSpPr/>
          <p:nvPr/>
        </p:nvGrpSpPr>
        <p:grpSpPr>
          <a:xfrm>
            <a:off x="289071" y="1875287"/>
            <a:ext cx="2448762" cy="2686693"/>
            <a:chOff x="1021623" y="2156228"/>
            <a:chExt cx="3531892" cy="3875064"/>
          </a:xfrm>
        </p:grpSpPr>
        <p:sp>
          <p:nvSpPr>
            <p:cNvPr id="586" name="Google Shape;586;g2216da32fd0_0_1032"/>
            <p:cNvSpPr/>
            <p:nvPr/>
          </p:nvSpPr>
          <p:spPr>
            <a:xfrm>
              <a:off x="1021623" y="2703231"/>
              <a:ext cx="1381258" cy="1381258"/>
            </a:xfrm>
            <a:prstGeom prst="ellipse">
              <a:avLst/>
            </a:prstGeom>
            <a:solidFill>
              <a:schemeClr val="accent3"/>
            </a:solidFill>
            <a:ln cap="flat" cmpd="sng" w="25400">
              <a:solidFill>
                <a:srgbClr val="5769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" sz="9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Artificial Neural Network</a:t>
              </a:r>
              <a:endParaRPr b="0" i="1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g2216da32fd0_0_1032"/>
            <p:cNvSpPr/>
            <p:nvPr/>
          </p:nvSpPr>
          <p:spPr>
            <a:xfrm>
              <a:off x="3104907" y="2703231"/>
              <a:ext cx="1381258" cy="1305684"/>
            </a:xfrm>
            <a:prstGeom prst="ellipse">
              <a:avLst/>
            </a:prstGeom>
            <a:solidFill>
              <a:schemeClr val="accent3"/>
            </a:solidFill>
            <a:ln cap="flat" cmpd="sng" w="25400">
              <a:solidFill>
                <a:srgbClr val="5769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" sz="9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Decision Tree</a:t>
              </a:r>
              <a:endParaRPr b="0" i="1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g2216da32fd0_0_1032"/>
            <p:cNvSpPr/>
            <p:nvPr/>
          </p:nvSpPr>
          <p:spPr>
            <a:xfrm>
              <a:off x="2063265" y="2156228"/>
              <a:ext cx="1381258" cy="1381258"/>
            </a:xfrm>
            <a:prstGeom prst="ellipse">
              <a:avLst/>
            </a:prstGeom>
            <a:solidFill>
              <a:schemeClr val="accent3"/>
            </a:solidFill>
            <a:ln cap="flat" cmpd="sng" w="25400">
              <a:solidFill>
                <a:srgbClr val="5769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" sz="9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Support Vector Machine</a:t>
              </a:r>
              <a:endParaRPr b="0" i="1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g2216da32fd0_0_1032"/>
            <p:cNvSpPr/>
            <p:nvPr/>
          </p:nvSpPr>
          <p:spPr>
            <a:xfrm>
              <a:off x="3172257" y="3786055"/>
              <a:ext cx="1381258" cy="1381258"/>
            </a:xfrm>
            <a:prstGeom prst="ellipse">
              <a:avLst/>
            </a:prstGeom>
            <a:solidFill>
              <a:schemeClr val="accent3"/>
            </a:solidFill>
            <a:ln cap="flat" cmpd="sng" w="25400">
              <a:solidFill>
                <a:srgbClr val="5769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" sz="9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K-Nearest Neighbor</a:t>
              </a:r>
              <a:endParaRPr b="0" i="1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g2216da32fd0_0_1032"/>
            <p:cNvSpPr/>
            <p:nvPr/>
          </p:nvSpPr>
          <p:spPr>
            <a:xfrm>
              <a:off x="1034166" y="3862548"/>
              <a:ext cx="1305120" cy="1305120"/>
            </a:xfrm>
            <a:prstGeom prst="ellipse">
              <a:avLst/>
            </a:prstGeom>
            <a:solidFill>
              <a:srgbClr val="FBEBB7"/>
            </a:solidFill>
            <a:ln cap="flat" cmpd="sng" w="25400">
              <a:solidFill>
                <a:srgbClr val="A987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" sz="9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Logistic </a:t>
              </a:r>
              <a:r>
                <a:rPr b="0" i="1" lang="en" sz="7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Regression</a:t>
              </a:r>
              <a:endParaRPr b="0" i="1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g2216da32fd0_0_1032"/>
            <p:cNvSpPr/>
            <p:nvPr/>
          </p:nvSpPr>
          <p:spPr>
            <a:xfrm>
              <a:off x="1699268" y="4695134"/>
              <a:ext cx="1305121" cy="1305121"/>
            </a:xfrm>
            <a:prstGeom prst="ellipse">
              <a:avLst/>
            </a:prstGeom>
            <a:solidFill>
              <a:srgbClr val="FBEAB6"/>
            </a:solidFill>
            <a:ln cap="flat" cmpd="sng" w="25400">
              <a:solidFill>
                <a:srgbClr val="B395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" sz="9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Random Forest</a:t>
              </a:r>
              <a:endParaRPr b="0" i="1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2216da32fd0_0_1032"/>
            <p:cNvSpPr/>
            <p:nvPr/>
          </p:nvSpPr>
          <p:spPr>
            <a:xfrm>
              <a:off x="2793840" y="4726171"/>
              <a:ext cx="1305121" cy="1305121"/>
            </a:xfrm>
            <a:prstGeom prst="ellipse">
              <a:avLst/>
            </a:prstGeom>
            <a:solidFill>
              <a:srgbClr val="FBEAB6"/>
            </a:solidFill>
            <a:ln cap="flat" cmpd="sng" w="25400">
              <a:solidFill>
                <a:srgbClr val="B395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" sz="9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Gradient Boosting</a:t>
              </a:r>
              <a:endParaRPr b="0" i="1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3" name="Google Shape;593;g2216da32fd0_0_10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3831" y="1420040"/>
            <a:ext cx="3412865" cy="103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2216da32fd0_0_1032"/>
          <p:cNvSpPr txBox="1"/>
          <p:nvPr/>
        </p:nvSpPr>
        <p:spPr>
          <a:xfrm>
            <a:off x="3195392" y="3570569"/>
            <a:ext cx="2018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Membuat </a:t>
            </a:r>
            <a:r>
              <a:rPr b="0" i="1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model machine learning </a:t>
            </a: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menggunakan parameter terbaik</a:t>
            </a:r>
            <a:endParaRPr b="0" i="0" sz="12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g2216da32fd0_0_1032"/>
          <p:cNvSpPr txBox="1"/>
          <p:nvPr/>
        </p:nvSpPr>
        <p:spPr>
          <a:xfrm>
            <a:off x="3177873" y="3214046"/>
            <a:ext cx="1899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n" sz="14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Pembangunan Model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216da32fd0_0_1838"/>
          <p:cNvSpPr/>
          <p:nvPr/>
        </p:nvSpPr>
        <p:spPr>
          <a:xfrm>
            <a:off x="4168139" y="2525151"/>
            <a:ext cx="2064189" cy="1433086"/>
          </a:xfrm>
          <a:prstGeom prst="roundRect">
            <a:avLst>
              <a:gd fmla="val 16667" name="adj"/>
            </a:avLst>
          </a:prstGeom>
          <a:solidFill>
            <a:srgbClr val="F4CCCC">
              <a:alpha val="325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2216da32fd0_0_1838"/>
          <p:cNvSpPr/>
          <p:nvPr/>
        </p:nvSpPr>
        <p:spPr>
          <a:xfrm>
            <a:off x="6385559" y="2525149"/>
            <a:ext cx="2159215" cy="1433087"/>
          </a:xfrm>
          <a:prstGeom prst="roundRect">
            <a:avLst>
              <a:gd fmla="val 16667" name="adj"/>
            </a:avLst>
          </a:prstGeom>
          <a:solidFill>
            <a:srgbClr val="D9EAD3">
              <a:alpha val="33333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2" name="Google Shape;602;g2216da32fd0_0_1838"/>
          <p:cNvGrpSpPr/>
          <p:nvPr/>
        </p:nvGrpSpPr>
        <p:grpSpPr>
          <a:xfrm>
            <a:off x="3854590" y="4740705"/>
            <a:ext cx="1434817" cy="389011"/>
            <a:chOff x="3248325" y="4588800"/>
            <a:chExt cx="2045939" cy="554700"/>
          </a:xfrm>
        </p:grpSpPr>
        <p:sp>
          <p:nvSpPr>
            <p:cNvPr id="603" name="Google Shape;603;g2216da32fd0_0_183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g2216da32fd0_0_183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g2216da32fd0_0_183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6" name="Google Shape;606;g2216da32fd0_0_1838"/>
          <p:cNvGrpSpPr/>
          <p:nvPr/>
        </p:nvGrpSpPr>
        <p:grpSpPr>
          <a:xfrm>
            <a:off x="8325085" y="65152"/>
            <a:ext cx="763768" cy="752531"/>
            <a:chOff x="695950" y="3458000"/>
            <a:chExt cx="966550" cy="952450"/>
          </a:xfrm>
        </p:grpSpPr>
        <p:sp>
          <p:nvSpPr>
            <p:cNvPr id="607" name="Google Shape;607;g2216da32fd0_0_183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g2216da32fd0_0_183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g2216da32fd0_0_183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g2216da32fd0_0_183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g2216da32fd0_0_183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g2216da32fd0_0_183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2216da32fd0_0_183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g2216da32fd0_0_183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g2216da32fd0_0_183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6" name="Google Shape;616;g2216da32fd0_0_183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17" name="Google Shape;617;g2216da32fd0_0_18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2216da32fd0_0_1838"/>
          <p:cNvSpPr txBox="1"/>
          <p:nvPr/>
        </p:nvSpPr>
        <p:spPr>
          <a:xfrm>
            <a:off x="6136185" y="2072598"/>
            <a:ext cx="2608200" cy="41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Recall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2216da32fd0_0_1838"/>
          <p:cNvSpPr txBox="1"/>
          <p:nvPr/>
        </p:nvSpPr>
        <p:spPr>
          <a:xfrm>
            <a:off x="299550" y="300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5. Evaluation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g2216da32fd0_0_1838"/>
          <p:cNvSpPr txBox="1"/>
          <p:nvPr/>
        </p:nvSpPr>
        <p:spPr>
          <a:xfrm>
            <a:off x="499253" y="965908"/>
            <a:ext cx="7943743" cy="750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Untuk mengukur keberhasilan model dalam memprediksi digunakan parameter akurasi dan recall dengan bobot masing-masing 50 persen.</a:t>
            </a:r>
            <a:endParaRPr/>
          </a:p>
        </p:txBody>
      </p:sp>
      <p:graphicFrame>
        <p:nvGraphicFramePr>
          <p:cNvPr id="621" name="Google Shape;621;g2216da32fd0_0_1838"/>
          <p:cNvGraphicFramePr/>
          <p:nvPr/>
        </p:nvGraphicFramePr>
        <p:xfrm>
          <a:off x="599226" y="20644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{40670541-EFB3-433E-B797-C5C447193690}</a:tableStyleId>
              </a:tblPr>
              <a:tblGrid>
                <a:gridCol w="633575"/>
                <a:gridCol w="791225"/>
                <a:gridCol w="791225"/>
                <a:gridCol w="791225"/>
              </a:tblGrid>
              <a:tr h="18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Aktual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Negative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Prediksi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True Positive </a:t>
                      </a: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(TP)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False Positive </a:t>
                      </a: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(FP)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Negative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False Negative </a:t>
                      </a: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(FN)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True Negative </a:t>
                      </a: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(TN)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2" name="Google Shape;622;g2216da32fd0_0_1838"/>
          <p:cNvSpPr txBox="1"/>
          <p:nvPr/>
        </p:nvSpPr>
        <p:spPr>
          <a:xfrm>
            <a:off x="599225" y="2023944"/>
            <a:ext cx="1387435" cy="379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Confusion Matrix</a:t>
            </a:r>
            <a:endParaRPr b="1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g2216da32fd0_0_1838"/>
          <p:cNvSpPr txBox="1"/>
          <p:nvPr/>
        </p:nvSpPr>
        <p:spPr>
          <a:xfrm>
            <a:off x="499253" y="4075627"/>
            <a:ext cx="2288756" cy="57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Positif 🡪 Gagal Bayar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Negatif 🡪 Tidak Gagal Bayar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g2216da32fd0_0_1838"/>
          <p:cNvSpPr txBox="1"/>
          <p:nvPr/>
        </p:nvSpPr>
        <p:spPr>
          <a:xfrm>
            <a:off x="3885069" y="2101074"/>
            <a:ext cx="2608200" cy="41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Akurasi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g2216da32fd0_0_1838"/>
          <p:cNvSpPr txBox="1"/>
          <p:nvPr/>
        </p:nvSpPr>
        <p:spPr>
          <a:xfrm>
            <a:off x="4284150" y="3072809"/>
            <a:ext cx="1790042" cy="3058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9998" l="-6141" r="-1364" t="-39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26" name="Google Shape;626;g2216da32fd0_0_1838"/>
          <p:cNvSpPr txBox="1"/>
          <p:nvPr/>
        </p:nvSpPr>
        <p:spPr>
          <a:xfrm>
            <a:off x="6840924" y="3072808"/>
            <a:ext cx="1149097" cy="3058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9998" l="-9522" r="-2114" t="-39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g2216da32fd0_0_2267"/>
          <p:cNvGrpSpPr/>
          <p:nvPr/>
        </p:nvGrpSpPr>
        <p:grpSpPr>
          <a:xfrm>
            <a:off x="8325085" y="65154"/>
            <a:ext cx="763768" cy="752531"/>
            <a:chOff x="695950" y="3458000"/>
            <a:chExt cx="966550" cy="952450"/>
          </a:xfrm>
        </p:grpSpPr>
        <p:sp>
          <p:nvSpPr>
            <p:cNvPr id="632" name="Google Shape;632;g2216da32fd0_0_226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2216da32fd0_0_226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2216da32fd0_0_226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g2216da32fd0_0_226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g2216da32fd0_0_226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2216da32fd0_0_226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2216da32fd0_0_226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2216da32fd0_0_226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g2216da32fd0_0_226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1" name="Google Shape;641;g2216da32fd0_0_226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42" name="Google Shape;642;g2216da32fd0_0_2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g2216da32fd0_0_2267"/>
          <p:cNvSpPr txBox="1"/>
          <p:nvPr/>
        </p:nvSpPr>
        <p:spPr>
          <a:xfrm>
            <a:off x="299550" y="300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6. Deployment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4" name="Google Shape;644;g2216da32fd0_0_2267"/>
          <p:cNvSpPr txBox="1"/>
          <p:nvPr/>
        </p:nvSpPr>
        <p:spPr>
          <a:xfrm>
            <a:off x="466432" y="1146617"/>
            <a:ext cx="7943743" cy="750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Pada tahapan ini </a:t>
            </a:r>
            <a:r>
              <a:rPr b="0" i="1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deployment 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yang dilakukan berupa </a:t>
            </a:r>
            <a:r>
              <a:rPr b="0" i="1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coding 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dalam bentuk </a:t>
            </a:r>
            <a:r>
              <a:rPr b="0" i="1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jupyter notebook, 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karena </a:t>
            </a:r>
            <a:r>
              <a:rPr b="0" i="1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end-user 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nya adalah orang yang membangun model itu sendiri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8"/>
          <p:cNvPicPr preferRelativeResize="0"/>
          <p:nvPr/>
        </p:nvPicPr>
        <p:blipFill rotWithShape="1">
          <a:blip r:embed="rId3">
            <a:alphaModFix/>
          </a:blip>
          <a:srcRect b="0" l="0" r="2855" t="2714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8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52" name="Google Shape;652;p8"/>
          <p:cNvPicPr preferRelativeResize="0"/>
          <p:nvPr/>
        </p:nvPicPr>
        <p:blipFill rotWithShape="1">
          <a:blip r:embed="rId4">
            <a:alphaModFix/>
          </a:blip>
          <a:srcRect b="36591" l="20890" r="19610" t="4050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"/>
          <p:cNvSpPr txBox="1"/>
          <p:nvPr/>
        </p:nvSpPr>
        <p:spPr>
          <a:xfrm>
            <a:off x="308475" y="1986900"/>
            <a:ext cx="8137500" cy="9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Hands-On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9"/>
          <p:cNvPicPr preferRelativeResize="0"/>
          <p:nvPr/>
        </p:nvPicPr>
        <p:blipFill rotWithShape="1">
          <a:blip r:embed="rId3">
            <a:alphaModFix/>
          </a:blip>
          <a:srcRect b="15604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9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61" name="Google Shape;661;p9"/>
          <p:cNvPicPr preferRelativeResize="0"/>
          <p:nvPr/>
        </p:nvPicPr>
        <p:blipFill rotWithShape="1">
          <a:blip r:embed="rId4">
            <a:alphaModFix/>
          </a:blip>
          <a:srcRect b="36591" l="20890" r="19610" t="4050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9"/>
          <p:cNvSpPr txBox="1"/>
          <p:nvPr/>
        </p:nvSpPr>
        <p:spPr>
          <a:xfrm>
            <a:off x="359325" y="1494300"/>
            <a:ext cx="8061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en" sz="6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b="1" i="0" sz="6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9"/>
          <p:cNvSpPr txBox="1"/>
          <p:nvPr/>
        </p:nvSpPr>
        <p:spPr>
          <a:xfrm>
            <a:off x="435525" y="2654075"/>
            <a:ext cx="776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See you in the next video! </a:t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4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312" name="Google Shape;312;p4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p4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316" name="Google Shape;316;p4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26" name="Google Shape;3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Poin Belajar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8" name="Google Shape;328;p4"/>
          <p:cNvCxnSpPr>
            <a:stCxn id="329" idx="4"/>
            <a:endCxn id="330" idx="4"/>
          </p:cNvCxnSpPr>
          <p:nvPr/>
        </p:nvCxnSpPr>
        <p:spPr>
          <a:xfrm>
            <a:off x="662475" y="1471450"/>
            <a:ext cx="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9" name="Google Shape;329;p4"/>
          <p:cNvSpPr/>
          <p:nvPr/>
        </p:nvSpPr>
        <p:spPr>
          <a:xfrm>
            <a:off x="531075" y="1208650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"/>
          <p:cNvSpPr/>
          <p:nvPr/>
        </p:nvSpPr>
        <p:spPr>
          <a:xfrm>
            <a:off x="531075" y="2440350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"/>
          <p:cNvSpPr txBox="1"/>
          <p:nvPr/>
        </p:nvSpPr>
        <p:spPr>
          <a:xfrm>
            <a:off x="811300" y="1109200"/>
            <a:ext cx="447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Framework Data Analytics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4"/>
          <p:cNvSpPr txBox="1"/>
          <p:nvPr/>
        </p:nvSpPr>
        <p:spPr>
          <a:xfrm>
            <a:off x="811300" y="2340900"/>
            <a:ext cx="447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Hands-on Coding</a:t>
            </a: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"/>
          <p:cNvPicPr preferRelativeResize="0"/>
          <p:nvPr/>
        </p:nvPicPr>
        <p:blipFill rotWithShape="1">
          <a:blip r:embed="rId3">
            <a:alphaModFix/>
          </a:blip>
          <a:srcRect b="0" l="0" r="2855" t="2714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40" name="Google Shape;340;p5"/>
          <p:cNvPicPr preferRelativeResize="0"/>
          <p:nvPr/>
        </p:nvPicPr>
        <p:blipFill rotWithShape="1">
          <a:blip r:embed="rId4">
            <a:alphaModFix/>
          </a:blip>
          <a:srcRect b="36591" l="20890" r="19610" t="4050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"/>
          <p:cNvSpPr txBox="1"/>
          <p:nvPr/>
        </p:nvSpPr>
        <p:spPr>
          <a:xfrm>
            <a:off x="308475" y="1986900"/>
            <a:ext cx="8137500" cy="9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Framework Data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6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347" name="Google Shape;347;p6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6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351" name="Google Shape;351;p6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6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61" name="Google Shape;3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6"/>
          <p:cNvSpPr txBox="1"/>
          <p:nvPr/>
        </p:nvSpPr>
        <p:spPr>
          <a:xfrm>
            <a:off x="359325" y="164275"/>
            <a:ext cx="7884600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24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Cross-Industry Standard Process for Data Mining</a:t>
            </a:r>
            <a:endParaRPr b="1" i="0" sz="24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" name="Google Shape;36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598" y="970974"/>
            <a:ext cx="3484781" cy="348478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"/>
          <p:cNvSpPr/>
          <p:nvPr/>
        </p:nvSpPr>
        <p:spPr>
          <a:xfrm>
            <a:off x="4124982" y="1004855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Understanding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6"/>
          <p:cNvSpPr/>
          <p:nvPr/>
        </p:nvSpPr>
        <p:spPr>
          <a:xfrm>
            <a:off x="5053459" y="1004851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A2B2C"/>
                </a:solidFill>
                <a:latin typeface="Roboto"/>
                <a:ea typeface="Roboto"/>
                <a:cs typeface="Roboto"/>
                <a:sym typeface="Roboto"/>
              </a:rPr>
              <a:t>Tahapan untuk memahami konteks atau permasalahan yang ingin diselesaikan</a:t>
            </a:r>
            <a:endParaRPr b="0" i="0" sz="1100" u="none" cap="none" strike="noStrik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6"/>
          <p:cNvSpPr/>
          <p:nvPr/>
        </p:nvSpPr>
        <p:spPr>
          <a:xfrm>
            <a:off x="4124943" y="1565057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Understanding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"/>
          <p:cNvSpPr/>
          <p:nvPr/>
        </p:nvSpPr>
        <p:spPr>
          <a:xfrm>
            <a:off x="5053420" y="1565054"/>
            <a:ext cx="3356755" cy="508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memahami data yang dimiliki dan akan digunakan</a:t>
            </a:r>
            <a:endParaRPr b="1" i="0" sz="1100" u="none" cap="none" strike="noStrik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6"/>
          <p:cNvSpPr/>
          <p:nvPr/>
        </p:nvSpPr>
        <p:spPr>
          <a:xfrm>
            <a:off x="4124943" y="213680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Preparation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6"/>
          <p:cNvSpPr/>
          <p:nvPr/>
        </p:nvSpPr>
        <p:spPr>
          <a:xfrm>
            <a:off x="5053420" y="2136801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menyiapkan data yang dimiliki sesuai dengan kebutuhan model matematis yang digunakan</a:t>
            </a:r>
            <a:endParaRPr b="1" i="0" sz="1100" u="none" cap="none" strike="noStrik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6"/>
          <p:cNvSpPr/>
          <p:nvPr/>
        </p:nvSpPr>
        <p:spPr>
          <a:xfrm>
            <a:off x="4124943" y="324063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"/>
          <p:cNvSpPr/>
          <p:nvPr/>
        </p:nvSpPr>
        <p:spPr>
          <a:xfrm>
            <a:off x="5053420" y="3240633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mengevaluasi performa model yang telah dibuat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6"/>
          <p:cNvSpPr/>
          <p:nvPr/>
        </p:nvSpPr>
        <p:spPr>
          <a:xfrm>
            <a:off x="4124943" y="269177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6"/>
          <p:cNvSpPr/>
          <p:nvPr/>
        </p:nvSpPr>
        <p:spPr>
          <a:xfrm>
            <a:off x="5053420" y="2691772"/>
            <a:ext cx="3356755" cy="508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membuat model </a:t>
            </a:r>
            <a:r>
              <a:rPr b="0" i="1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b="1" i="0" sz="1100" u="none" cap="none" strike="noStrik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6"/>
          <p:cNvSpPr/>
          <p:nvPr/>
        </p:nvSpPr>
        <p:spPr>
          <a:xfrm>
            <a:off x="4124943" y="378949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 b="1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"/>
          <p:cNvSpPr/>
          <p:nvPr/>
        </p:nvSpPr>
        <p:spPr>
          <a:xfrm>
            <a:off x="5053420" y="3789493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mem</a:t>
            </a:r>
            <a:r>
              <a:rPr b="0" i="1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publish </a:t>
            </a: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 yang dibangun kepada </a:t>
            </a:r>
            <a:r>
              <a:rPr b="0" i="1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end-user/stakeholder </a:t>
            </a: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yang terkait</a:t>
            </a:r>
            <a:endParaRPr b="0" i="1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g2216da32fd0_0_21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381" name="Google Shape;381;g2216da32fd0_0_21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g2216da32fd0_0_21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2216da32fd0_0_21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g2216da32fd0_0_21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385" name="Google Shape;385;g2216da32fd0_0_21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2216da32fd0_0_21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g2216da32fd0_0_21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2216da32fd0_0_21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2216da32fd0_0_21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g2216da32fd0_0_21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g2216da32fd0_0_21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2216da32fd0_0_21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2216da32fd0_0_21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g2216da32fd0_0_21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95" name="Google Shape;395;g2216da32fd0_0_21"/>
          <p:cNvSpPr/>
          <p:nvPr/>
        </p:nvSpPr>
        <p:spPr>
          <a:xfrm>
            <a:off x="299550" y="1565290"/>
            <a:ext cx="8235900" cy="24505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FinanKu adalah sebuah sebuah startup </a:t>
            </a:r>
            <a:r>
              <a:rPr b="0" i="1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fintech</a:t>
            </a: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 imajiner yang memberikan fasilitas simpanan dan pinjaman kepada nasabahnya. Jasa yang mereka tawarkan di antaranya Tabungan, Deposito, Pinjaman Tanpa Agunan, Kartu Kredit, dan Pembiayaan Kendaraan Mobil &amp; Motor.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40C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Saat ini, FinanKu memiliki pelanggan sebanyak ~20,000 yang tersebar di 3 kota besar di Indonesia; Jakarta, Bandung, dan Surabaya. Angka ini cukup besar mengingat FinanKu baru berjalan selama 1,5 tahun, di mana diekspektasikan dalam 3 tahun ke depan pelanggan mereka akan berjumlah 300,000+.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40C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Perkembangan yang cepat ini membuat para </a:t>
            </a:r>
            <a:r>
              <a:rPr b="0" i="1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stakeholders </a:t>
            </a: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di Divisi Kredit FinanKu untuk semakin berhati-hati dalam menyalurkan kredit yang dimiliki agar tidak mengalami gagal bayar, khususnya dari lini Kartu Kredit yang memiliki fitur </a:t>
            </a:r>
            <a:r>
              <a:rPr b="0" i="1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instant approval </a:t>
            </a: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dalam 1 menit.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g2216da32fd0_0_21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1. Business Understanding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g2216da32fd0_0_21"/>
          <p:cNvSpPr/>
          <p:nvPr/>
        </p:nvSpPr>
        <p:spPr>
          <a:xfrm>
            <a:off x="299550" y="1176200"/>
            <a:ext cx="3954300" cy="389100"/>
          </a:xfrm>
          <a:prstGeom prst="round1Rect">
            <a:avLst>
              <a:gd fmla="val 16667" name="adj"/>
            </a:avLst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Latar Belakang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g2216da32fd0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7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404" name="Google Shape;404;p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7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408" name="Google Shape;408;p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7" name="Google Shape;417;p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18" name="Google Shape;418;p7"/>
          <p:cNvSpPr/>
          <p:nvPr/>
        </p:nvSpPr>
        <p:spPr>
          <a:xfrm>
            <a:off x="299550" y="1565290"/>
            <a:ext cx="8235900" cy="6164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Dalam setahun terakhir, terdapat lebih dari 20% nasabah kartu kredit milik FinanKu yang gagal bayar. Akibatnya operasional bisnis menjadi terganggu mengingat skala </a:t>
            </a:r>
            <a:r>
              <a:rPr b="0" i="1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startup </a:t>
            </a: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FinanKu masih tergolong rendah.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7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1. Business Understanding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7"/>
          <p:cNvSpPr/>
          <p:nvPr/>
        </p:nvSpPr>
        <p:spPr>
          <a:xfrm>
            <a:off x="299550" y="1176200"/>
            <a:ext cx="3954300" cy="389100"/>
          </a:xfrm>
          <a:prstGeom prst="round1Rect">
            <a:avLst>
              <a:gd fmla="val 16667" name="adj"/>
            </a:avLst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Permasalahan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"/>
          <p:cNvSpPr/>
          <p:nvPr/>
        </p:nvSpPr>
        <p:spPr>
          <a:xfrm>
            <a:off x="299550" y="2781895"/>
            <a:ext cx="8235900" cy="4339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FinanKu ingin mengetahui lebih awal nasabah </a:t>
            </a:r>
            <a:r>
              <a:rPr b="0" i="1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lending </a:t>
            </a: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yang berpotensi untuk mengalami gagal bayar.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7"/>
          <p:cNvSpPr/>
          <p:nvPr/>
        </p:nvSpPr>
        <p:spPr>
          <a:xfrm>
            <a:off x="299550" y="2392805"/>
            <a:ext cx="3954300" cy="389100"/>
          </a:xfrm>
          <a:prstGeom prst="round1Rect">
            <a:avLst>
              <a:gd fmla="val 16667" name="adj"/>
            </a:avLst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Tujuan Bisnis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"/>
          <p:cNvSpPr/>
          <p:nvPr/>
        </p:nvSpPr>
        <p:spPr>
          <a:xfrm>
            <a:off x="299550" y="3853649"/>
            <a:ext cx="8235900" cy="4339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Membuat Sebuah Model Prediksi Gagal Bayar untuk Fasilitas Kartu Kredit di FinanKu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7"/>
          <p:cNvSpPr/>
          <p:nvPr/>
        </p:nvSpPr>
        <p:spPr>
          <a:xfrm>
            <a:off x="299550" y="3464559"/>
            <a:ext cx="3954300" cy="389100"/>
          </a:xfrm>
          <a:prstGeom prst="round1Rect">
            <a:avLst>
              <a:gd fmla="val 16667" name="adj"/>
            </a:avLst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Tujuan Analisa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g23f6a5d1ede_0_0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431" name="Google Shape;431;g23f6a5d1ede_0_0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g23f6a5d1ede_0_0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23f6a5d1ede_0_0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" name="Google Shape;434;g23f6a5d1ede_0_0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435" name="Google Shape;435;g23f6a5d1ede_0_0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23f6a5d1ede_0_0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23f6a5d1ede_0_0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23f6a5d1ede_0_0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23f6a5d1ede_0_0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23f6a5d1ede_0_0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23f6a5d1ede_0_0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23f6a5d1ede_0_0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23f6a5d1ede_0_0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g23f6a5d1ede_0_0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45" name="Google Shape;445;g23f6a5d1ede_0_0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2. Data Understanding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g23f6a5d1ede_0_0"/>
          <p:cNvSpPr txBox="1"/>
          <p:nvPr/>
        </p:nvSpPr>
        <p:spPr>
          <a:xfrm>
            <a:off x="639461" y="829575"/>
            <a:ext cx="7770714" cy="432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Sebelum membuat model, perlu dipahami variabel apa saja yang tersedia dan dapat digunakan. </a:t>
            </a:r>
            <a:endParaRPr b="0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7" name="Google Shape;447;g23f6a5d1ed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" name="Google Shape;448;g23f6a5d1ede_0_0"/>
          <p:cNvGrpSpPr/>
          <p:nvPr/>
        </p:nvGrpSpPr>
        <p:grpSpPr>
          <a:xfrm>
            <a:off x="356651" y="1393632"/>
            <a:ext cx="1768928" cy="1357569"/>
            <a:chOff x="356651" y="1393632"/>
            <a:chExt cx="1768928" cy="1357569"/>
          </a:xfrm>
        </p:grpSpPr>
        <p:sp>
          <p:nvSpPr>
            <p:cNvPr id="449" name="Google Shape;449;g23f6a5d1ede_0_0"/>
            <p:cNvSpPr/>
            <p:nvPr/>
          </p:nvSpPr>
          <p:spPr>
            <a:xfrm>
              <a:off x="356651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Branch</a:t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23f6a5d1ede_0_0"/>
            <p:cNvSpPr/>
            <p:nvPr/>
          </p:nvSpPr>
          <p:spPr>
            <a:xfrm>
              <a:off x="356651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23f6a5d1ede_0_0"/>
            <p:cNvSpPr/>
            <p:nvPr/>
          </p:nvSpPr>
          <p:spPr>
            <a:xfrm>
              <a:off x="356651" y="1927653"/>
              <a:ext cx="1768928" cy="823548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Lokasi cabang nasabah terdaftar</a:t>
              </a:r>
              <a:endParaRPr b="0" i="0" sz="11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" name="Google Shape;452;g23f6a5d1ede_0_0"/>
          <p:cNvGrpSpPr/>
          <p:nvPr/>
        </p:nvGrpSpPr>
        <p:grpSpPr>
          <a:xfrm>
            <a:off x="2375450" y="1399542"/>
            <a:ext cx="1768928" cy="1357569"/>
            <a:chOff x="2241598" y="1399542"/>
            <a:chExt cx="1768928" cy="1357569"/>
          </a:xfrm>
        </p:grpSpPr>
        <p:sp>
          <p:nvSpPr>
            <p:cNvPr id="453" name="Google Shape;453;g23f6a5d1ede_0_0"/>
            <p:cNvSpPr/>
            <p:nvPr/>
          </p:nvSpPr>
          <p:spPr>
            <a:xfrm>
              <a:off x="2241598" y="1399542"/>
              <a:ext cx="1768928" cy="321733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City</a:t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23f6a5d1ede_0_0"/>
            <p:cNvSpPr/>
            <p:nvPr/>
          </p:nvSpPr>
          <p:spPr>
            <a:xfrm>
              <a:off x="2241598" y="1773862"/>
              <a:ext cx="1768928" cy="45719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g23f6a5d1ede_0_0"/>
            <p:cNvSpPr/>
            <p:nvPr/>
          </p:nvSpPr>
          <p:spPr>
            <a:xfrm>
              <a:off x="2241598" y="1933563"/>
              <a:ext cx="1768928" cy="823548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Lokasi kota nasabah terdaftar</a:t>
              </a:r>
              <a:endParaRPr b="0" i="0" sz="11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6" name="Google Shape;456;g23f6a5d1ede_0_0"/>
          <p:cNvGrpSpPr/>
          <p:nvPr/>
        </p:nvGrpSpPr>
        <p:grpSpPr>
          <a:xfrm>
            <a:off x="4394249" y="1393632"/>
            <a:ext cx="1768928" cy="1357569"/>
            <a:chOff x="4126545" y="1393632"/>
            <a:chExt cx="1768928" cy="1357569"/>
          </a:xfrm>
        </p:grpSpPr>
        <p:sp>
          <p:nvSpPr>
            <p:cNvPr id="457" name="Google Shape;457;g23f6a5d1ede_0_0"/>
            <p:cNvSpPr/>
            <p:nvPr/>
          </p:nvSpPr>
          <p:spPr>
            <a:xfrm>
              <a:off x="4126545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Age</a:t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23f6a5d1ede_0_0"/>
            <p:cNvSpPr/>
            <p:nvPr/>
          </p:nvSpPr>
          <p:spPr>
            <a:xfrm>
              <a:off x="4126545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g23f6a5d1ede_0_0"/>
            <p:cNvSpPr/>
            <p:nvPr/>
          </p:nvSpPr>
          <p:spPr>
            <a:xfrm>
              <a:off x="4126545" y="1927653"/>
              <a:ext cx="1768928" cy="823548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Usia nasabah pada tahun observasi</a:t>
              </a:r>
              <a:endParaRPr b="0" i="0" sz="11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0" name="Google Shape;460;g23f6a5d1ede_0_0"/>
          <p:cNvGrpSpPr/>
          <p:nvPr/>
        </p:nvGrpSpPr>
        <p:grpSpPr>
          <a:xfrm>
            <a:off x="6413047" y="1393632"/>
            <a:ext cx="1768928" cy="1357569"/>
            <a:chOff x="6413047" y="1393632"/>
            <a:chExt cx="1768928" cy="1357569"/>
          </a:xfrm>
        </p:grpSpPr>
        <p:sp>
          <p:nvSpPr>
            <p:cNvPr id="461" name="Google Shape;461;g23f6a5d1ede_0_0"/>
            <p:cNvSpPr/>
            <p:nvPr/>
          </p:nvSpPr>
          <p:spPr>
            <a:xfrm>
              <a:off x="6413047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Avg Annual Income</a:t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23f6a5d1ede_0_0"/>
            <p:cNvSpPr/>
            <p:nvPr/>
          </p:nvSpPr>
          <p:spPr>
            <a:xfrm>
              <a:off x="6413047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23f6a5d1ede_0_0"/>
            <p:cNvSpPr/>
            <p:nvPr/>
          </p:nvSpPr>
          <p:spPr>
            <a:xfrm>
              <a:off x="6413047" y="1927653"/>
              <a:ext cx="1768928" cy="823548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Rata-rata pendapatan tahunan nasabah</a:t>
              </a:r>
              <a:endParaRPr b="0" i="0" sz="11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" name="Google Shape;464;g23f6a5d1ede_0_0"/>
          <p:cNvGrpSpPr/>
          <p:nvPr/>
        </p:nvGrpSpPr>
        <p:grpSpPr>
          <a:xfrm>
            <a:off x="356651" y="2877527"/>
            <a:ext cx="1768928" cy="1357569"/>
            <a:chOff x="356651" y="1393632"/>
            <a:chExt cx="1768928" cy="1357569"/>
          </a:xfrm>
        </p:grpSpPr>
        <p:sp>
          <p:nvSpPr>
            <p:cNvPr id="465" name="Google Shape;465;g23f6a5d1ede_0_0"/>
            <p:cNvSpPr/>
            <p:nvPr/>
          </p:nvSpPr>
          <p:spPr>
            <a:xfrm>
              <a:off x="356651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Balance</a:t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23f6a5d1ede_0_0"/>
            <p:cNvSpPr/>
            <p:nvPr/>
          </p:nvSpPr>
          <p:spPr>
            <a:xfrm>
              <a:off x="356651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23f6a5d1ede_0_0"/>
            <p:cNvSpPr/>
            <p:nvPr/>
          </p:nvSpPr>
          <p:spPr>
            <a:xfrm>
              <a:off x="356651" y="1927653"/>
              <a:ext cx="1768928" cy="823548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Rata-rata nominal tabungan yang tersimpan di FinanKu</a:t>
              </a:r>
              <a:endParaRPr b="0" i="0" sz="11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" name="Google Shape;468;g23f6a5d1ede_0_0"/>
          <p:cNvGrpSpPr/>
          <p:nvPr/>
        </p:nvGrpSpPr>
        <p:grpSpPr>
          <a:xfrm>
            <a:off x="2375450" y="2883437"/>
            <a:ext cx="1768928" cy="1357569"/>
            <a:chOff x="2241598" y="1399542"/>
            <a:chExt cx="1768928" cy="1357569"/>
          </a:xfrm>
        </p:grpSpPr>
        <p:sp>
          <p:nvSpPr>
            <p:cNvPr id="469" name="Google Shape;469;g23f6a5d1ede_0_0"/>
            <p:cNvSpPr/>
            <p:nvPr/>
          </p:nvSpPr>
          <p:spPr>
            <a:xfrm>
              <a:off x="2241598" y="1399542"/>
              <a:ext cx="1768928" cy="321733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NumofProducts</a:t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23f6a5d1ede_0_0"/>
            <p:cNvSpPr/>
            <p:nvPr/>
          </p:nvSpPr>
          <p:spPr>
            <a:xfrm>
              <a:off x="2241598" y="1773862"/>
              <a:ext cx="1768928" cy="45719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23f6a5d1ede_0_0"/>
            <p:cNvSpPr/>
            <p:nvPr/>
          </p:nvSpPr>
          <p:spPr>
            <a:xfrm>
              <a:off x="2241598" y="1933563"/>
              <a:ext cx="1768928" cy="823548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Jumlah kepemilikan produk nasabah FinanKu</a:t>
              </a:r>
              <a:endParaRPr b="0" i="0" sz="11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g23f6a5d1ede_0_0"/>
          <p:cNvGrpSpPr/>
          <p:nvPr/>
        </p:nvGrpSpPr>
        <p:grpSpPr>
          <a:xfrm>
            <a:off x="4394249" y="2877527"/>
            <a:ext cx="1768928" cy="1357569"/>
            <a:chOff x="4126545" y="1393632"/>
            <a:chExt cx="1768928" cy="1357569"/>
          </a:xfrm>
        </p:grpSpPr>
        <p:sp>
          <p:nvSpPr>
            <p:cNvPr id="473" name="Google Shape;473;g23f6a5d1ede_0_0"/>
            <p:cNvSpPr/>
            <p:nvPr/>
          </p:nvSpPr>
          <p:spPr>
            <a:xfrm>
              <a:off x="4126545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HasCrCard</a:t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23f6a5d1ede_0_0"/>
            <p:cNvSpPr/>
            <p:nvPr/>
          </p:nvSpPr>
          <p:spPr>
            <a:xfrm>
              <a:off x="4126545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g23f6a5d1ede_0_0"/>
            <p:cNvSpPr/>
            <p:nvPr/>
          </p:nvSpPr>
          <p:spPr>
            <a:xfrm>
              <a:off x="4126545" y="1927653"/>
              <a:ext cx="1768928" cy="823548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Status kepemilikan kartu kredit (1 = Memiliki, 0 = Tidak)</a:t>
              </a:r>
              <a:endParaRPr b="0" i="0" sz="11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g23f6a5d1ede_0_0"/>
          <p:cNvGrpSpPr/>
          <p:nvPr/>
        </p:nvGrpSpPr>
        <p:grpSpPr>
          <a:xfrm>
            <a:off x="6413047" y="2877527"/>
            <a:ext cx="1768928" cy="1357569"/>
            <a:chOff x="6413047" y="1393632"/>
            <a:chExt cx="1768928" cy="1357569"/>
          </a:xfrm>
        </p:grpSpPr>
        <p:sp>
          <p:nvSpPr>
            <p:cNvPr id="477" name="Google Shape;477;g23f6a5d1ede_0_0"/>
            <p:cNvSpPr/>
            <p:nvPr/>
          </p:nvSpPr>
          <p:spPr>
            <a:xfrm>
              <a:off x="6413047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Active Member</a:t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g23f6a5d1ede_0_0"/>
            <p:cNvSpPr/>
            <p:nvPr/>
          </p:nvSpPr>
          <p:spPr>
            <a:xfrm>
              <a:off x="6413047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cap="flat" cmpd="sng" w="9525">
              <a:solidFill>
                <a:srgbClr val="189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g23f6a5d1ede_0_0"/>
            <p:cNvSpPr/>
            <p:nvPr/>
          </p:nvSpPr>
          <p:spPr>
            <a:xfrm>
              <a:off x="6413047" y="1927653"/>
              <a:ext cx="1768928" cy="823548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Status keaktifan Nasabah yang dilihat berdasarkan transaksi yang dilakukan</a:t>
              </a:r>
              <a:endParaRPr b="0" i="0" sz="11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3f6a5d2099_0_5"/>
          <p:cNvSpPr/>
          <p:nvPr/>
        </p:nvSpPr>
        <p:spPr>
          <a:xfrm>
            <a:off x="4576325" y="864450"/>
            <a:ext cx="3651600" cy="3651600"/>
          </a:xfrm>
          <a:prstGeom prst="ellipse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5" name="Google Shape;485;g23f6a5d2099_0_5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486" name="Google Shape;486;g23f6a5d2099_0_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23f6a5d2099_0_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23f6a5d2099_0_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g23f6a5d2099_0_5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490" name="Google Shape;490;g23f6a5d2099_0_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23f6a5d2099_0_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23f6a5d2099_0_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23f6a5d2099_0_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g23f6a5d2099_0_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23f6a5d2099_0_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23f6a5d2099_0_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23f6a5d2099_0_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g23f6a5d2099_0_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9" name="Google Shape;499;g23f6a5d2099_0_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00" name="Google Shape;500;g23f6a5d2099_0_5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2. Data Understanding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g23f6a5d2099_0_5"/>
          <p:cNvSpPr/>
          <p:nvPr/>
        </p:nvSpPr>
        <p:spPr>
          <a:xfrm>
            <a:off x="5684675" y="419150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Rata-rata Saldo Nasabah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23f6a5d2099_0_5"/>
          <p:cNvSpPr/>
          <p:nvPr/>
        </p:nvSpPr>
        <p:spPr>
          <a:xfrm>
            <a:off x="5684675" y="3568700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Usia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23f6a5d2099_0_5"/>
          <p:cNvSpPr/>
          <p:nvPr/>
        </p:nvSpPr>
        <p:spPr>
          <a:xfrm>
            <a:off x="3950225" y="1972800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Sebaran Lokasi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23f6a5d2099_0_5"/>
          <p:cNvSpPr/>
          <p:nvPr/>
        </p:nvSpPr>
        <p:spPr>
          <a:xfrm>
            <a:off x="7371250" y="1972800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Rata-rata </a:t>
            </a: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Kepemilikan</a:t>
            </a: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Produk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23f6a5d2099_0_5"/>
          <p:cNvSpPr txBox="1"/>
          <p:nvPr/>
        </p:nvSpPr>
        <p:spPr>
          <a:xfrm>
            <a:off x="298625" y="1095850"/>
            <a:ext cx="3555900" cy="22967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Penting Untuk Melakukan Analisa </a:t>
            </a:r>
            <a:r>
              <a:rPr b="1" i="1" lang="en" sz="17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Descriptive</a:t>
            </a:r>
            <a:endParaRPr b="1" i="0" sz="11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Sebelum membuat model kompleks, Analisa sederhana juga bisa dilakukan untuk mengetahui apakah terdapat pola yang sudah tergambarkan di awal</a:t>
            </a:r>
            <a:endParaRPr b="1" i="0" sz="11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6" name="Google Shape;506;g23f6a5d2099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216da32fd0_0_642"/>
          <p:cNvSpPr/>
          <p:nvPr/>
        </p:nvSpPr>
        <p:spPr>
          <a:xfrm>
            <a:off x="3503645" y="3573471"/>
            <a:ext cx="911700" cy="698700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rotWithShape="0" algn="bl" dir="2700000" dist="28575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2216da32fd0_0_642"/>
          <p:cNvSpPr/>
          <p:nvPr/>
        </p:nvSpPr>
        <p:spPr>
          <a:xfrm>
            <a:off x="4408586" y="3576317"/>
            <a:ext cx="911700" cy="699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06</a:t>
            </a:r>
            <a:endParaRPr b="0" i="0" sz="2900" u="none" cap="none" strike="noStrik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13" name="Google Shape;513;g2216da32fd0_0_642"/>
          <p:cNvSpPr/>
          <p:nvPr/>
        </p:nvSpPr>
        <p:spPr>
          <a:xfrm rot="-5400000">
            <a:off x="3284316" y="2987469"/>
            <a:ext cx="699971" cy="1875122"/>
          </a:xfrm>
          <a:prstGeom prst="flowChartOffpageConnector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4" name="Google Shape;514;g2216da32fd0_0_642"/>
          <p:cNvGrpSpPr/>
          <p:nvPr/>
        </p:nvGrpSpPr>
        <p:grpSpPr>
          <a:xfrm>
            <a:off x="3623979" y="4672694"/>
            <a:ext cx="1895767" cy="423236"/>
            <a:chOff x="3248325" y="4588800"/>
            <a:chExt cx="2045939" cy="554700"/>
          </a:xfrm>
        </p:grpSpPr>
        <p:sp>
          <p:nvSpPr>
            <p:cNvPr id="515" name="Google Shape;515;g2216da32fd0_0_64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g2216da32fd0_0_64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2216da32fd0_0_64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8" name="Google Shape;518;g2216da32fd0_0_642"/>
          <p:cNvGrpSpPr/>
          <p:nvPr/>
        </p:nvGrpSpPr>
        <p:grpSpPr>
          <a:xfrm>
            <a:off x="8325085" y="65153"/>
            <a:ext cx="763768" cy="752531"/>
            <a:chOff x="695950" y="3458000"/>
            <a:chExt cx="966550" cy="952450"/>
          </a:xfrm>
        </p:grpSpPr>
        <p:sp>
          <p:nvSpPr>
            <p:cNvPr id="519" name="Google Shape;519;g2216da32fd0_0_64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g2216da32fd0_0_64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g2216da32fd0_0_64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2216da32fd0_0_64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2216da32fd0_0_64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2216da32fd0_0_64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2216da32fd0_0_64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2216da32fd0_0_64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2216da32fd0_0_64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8" name="Google Shape;528;g2216da32fd0_0_64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29" name="Google Shape;529;g2216da32fd0_0_6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2216da32fd0_0_642"/>
          <p:cNvSpPr txBox="1"/>
          <p:nvPr/>
        </p:nvSpPr>
        <p:spPr>
          <a:xfrm>
            <a:off x="636000" y="212550"/>
            <a:ext cx="7872000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28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i="0" lang="en" sz="28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b="1" i="1" lang="en" sz="2800" u="none" cap="none" strike="noStrik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Preparation</a:t>
            </a:r>
            <a:endParaRPr b="1" i="1" sz="28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g2216da32fd0_0_642"/>
          <p:cNvSpPr/>
          <p:nvPr/>
        </p:nvSpPr>
        <p:spPr>
          <a:xfrm flipH="1">
            <a:off x="1548133" y="1848103"/>
            <a:ext cx="2436900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2216da32fd0_0_642"/>
          <p:cNvSpPr/>
          <p:nvPr/>
        </p:nvSpPr>
        <p:spPr>
          <a:xfrm>
            <a:off x="636297" y="1848103"/>
            <a:ext cx="911697" cy="698822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rotWithShape="0" algn="bl" dir="2700000" dist="28575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2216da32fd0_0_642"/>
          <p:cNvSpPr/>
          <p:nvPr/>
        </p:nvSpPr>
        <p:spPr>
          <a:xfrm>
            <a:off x="636297" y="1848103"/>
            <a:ext cx="911697" cy="69914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01</a:t>
            </a:r>
            <a:endParaRPr b="0" i="0" sz="2900" u="none" cap="none" strike="noStrik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34" name="Google Shape;534;g2216da32fd0_0_642"/>
          <p:cNvSpPr/>
          <p:nvPr/>
        </p:nvSpPr>
        <p:spPr>
          <a:xfrm flipH="1">
            <a:off x="5320556" y="1848103"/>
            <a:ext cx="3004664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2216da32fd0_0_642"/>
          <p:cNvSpPr/>
          <p:nvPr/>
        </p:nvSpPr>
        <p:spPr>
          <a:xfrm>
            <a:off x="3496751" y="1848103"/>
            <a:ext cx="911700" cy="698700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rotWithShape="0" algn="bl" dir="2700000" dist="28575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2216da32fd0_0_642"/>
          <p:cNvSpPr/>
          <p:nvPr/>
        </p:nvSpPr>
        <p:spPr>
          <a:xfrm>
            <a:off x="4408721" y="1848103"/>
            <a:ext cx="911700" cy="699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02</a:t>
            </a:r>
            <a:endParaRPr b="0" i="0" sz="2900" u="none" cap="none" strike="noStrik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37" name="Google Shape;537;g2216da32fd0_0_642"/>
          <p:cNvSpPr txBox="1"/>
          <p:nvPr/>
        </p:nvSpPr>
        <p:spPr>
          <a:xfrm>
            <a:off x="560795" y="727968"/>
            <a:ext cx="7943743" cy="750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Persiapan data yang dilakukan dapat berupa pengubahan bentuk, pemisahan jumlah </a:t>
            </a:r>
            <a:r>
              <a:rPr b="0" i="1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sample, 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maupun penambahan variabel.</a:t>
            </a:r>
            <a:endParaRPr/>
          </a:p>
        </p:txBody>
      </p:sp>
      <p:sp>
        <p:nvSpPr>
          <p:cNvPr id="538" name="Google Shape;538;g2216da32fd0_0_642"/>
          <p:cNvSpPr/>
          <p:nvPr/>
        </p:nvSpPr>
        <p:spPr>
          <a:xfrm rot="-5400000">
            <a:off x="3235539" y="1260528"/>
            <a:ext cx="699971" cy="1875122"/>
          </a:xfrm>
          <a:prstGeom prst="flowChartOffpageConnector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2216da32fd0_0_642"/>
          <p:cNvSpPr/>
          <p:nvPr/>
        </p:nvSpPr>
        <p:spPr>
          <a:xfrm>
            <a:off x="1645027" y="1927753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Pengecekan Data Duplikat/Data yang hilang</a:t>
            </a:r>
            <a:endParaRPr b="0" i="1" sz="13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0" name="Google Shape;540;g2216da32fd0_0_642"/>
          <p:cNvSpPr/>
          <p:nvPr/>
        </p:nvSpPr>
        <p:spPr>
          <a:xfrm>
            <a:off x="5460896" y="1944474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Menambah Variabel/Fitur Baru (rata-rata, min, max)</a:t>
            </a:r>
            <a:endParaRPr b="0" i="1" sz="12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1" name="Google Shape;541;g2216da32fd0_0_642"/>
          <p:cNvSpPr/>
          <p:nvPr/>
        </p:nvSpPr>
        <p:spPr>
          <a:xfrm flipH="1">
            <a:off x="1547998" y="2713499"/>
            <a:ext cx="2436900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2216da32fd0_0_642"/>
          <p:cNvSpPr/>
          <p:nvPr/>
        </p:nvSpPr>
        <p:spPr>
          <a:xfrm>
            <a:off x="636162" y="2713499"/>
            <a:ext cx="911697" cy="698822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rotWithShape="0" algn="bl" dir="2700000" dist="28575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2216da32fd0_0_642"/>
          <p:cNvSpPr/>
          <p:nvPr/>
        </p:nvSpPr>
        <p:spPr>
          <a:xfrm>
            <a:off x="636162" y="2713499"/>
            <a:ext cx="911697" cy="69914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03</a:t>
            </a:r>
            <a:endParaRPr b="0" i="0" sz="2900" u="none" cap="none" strike="noStrik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44" name="Google Shape;544;g2216da32fd0_0_642"/>
          <p:cNvSpPr/>
          <p:nvPr/>
        </p:nvSpPr>
        <p:spPr>
          <a:xfrm flipH="1">
            <a:off x="5320421" y="2713499"/>
            <a:ext cx="3004664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2216da32fd0_0_642"/>
          <p:cNvSpPr/>
          <p:nvPr/>
        </p:nvSpPr>
        <p:spPr>
          <a:xfrm>
            <a:off x="3496751" y="2713499"/>
            <a:ext cx="911700" cy="698700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rotWithShape="0" algn="bl" dir="2700000" dist="28575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2216da32fd0_0_642"/>
          <p:cNvSpPr/>
          <p:nvPr/>
        </p:nvSpPr>
        <p:spPr>
          <a:xfrm>
            <a:off x="4408586" y="2713499"/>
            <a:ext cx="911700" cy="699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04</a:t>
            </a:r>
            <a:endParaRPr b="0" i="0" sz="2900" u="none" cap="none" strike="noStrik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47" name="Google Shape;547;g2216da32fd0_0_642"/>
          <p:cNvSpPr/>
          <p:nvPr/>
        </p:nvSpPr>
        <p:spPr>
          <a:xfrm rot="-5400000">
            <a:off x="3233008" y="2125924"/>
            <a:ext cx="699971" cy="1875122"/>
          </a:xfrm>
          <a:prstGeom prst="flowChartOffpageConnector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2216da32fd0_0_642"/>
          <p:cNvSpPr/>
          <p:nvPr/>
        </p:nvSpPr>
        <p:spPr>
          <a:xfrm>
            <a:off x="1645027" y="2800498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Transformasi Data 🡪 melakukan</a:t>
            </a:r>
            <a:r>
              <a:rPr b="0" i="1" lang="en" sz="10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encoding </a:t>
            </a:r>
            <a:r>
              <a:rPr b="0" i="0" lang="en" sz="10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untuk data kategorikal maupun standardiasi untuk data numerik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g2216da32fd0_0_642"/>
          <p:cNvSpPr/>
          <p:nvPr/>
        </p:nvSpPr>
        <p:spPr>
          <a:xfrm>
            <a:off x="5449556" y="2800498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Mengulang Tahapan yang sama Untuk Dataset Validasi</a:t>
            </a:r>
            <a:endParaRPr b="0" i="1" sz="13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0" name="Google Shape;550;g2216da32fd0_0_642"/>
          <p:cNvSpPr/>
          <p:nvPr/>
        </p:nvSpPr>
        <p:spPr>
          <a:xfrm flipH="1">
            <a:off x="1559337" y="3577589"/>
            <a:ext cx="2649790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2216da32fd0_0_642"/>
          <p:cNvSpPr/>
          <p:nvPr/>
        </p:nvSpPr>
        <p:spPr>
          <a:xfrm>
            <a:off x="647502" y="3577589"/>
            <a:ext cx="911697" cy="698822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rotWithShape="0" algn="bl" dir="2700000" dist="28575">
              <a:srgbClr val="000000">
                <a:alpha val="1607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2216da32fd0_0_642"/>
          <p:cNvSpPr/>
          <p:nvPr/>
        </p:nvSpPr>
        <p:spPr>
          <a:xfrm>
            <a:off x="647502" y="3577589"/>
            <a:ext cx="911697" cy="69914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05</a:t>
            </a:r>
            <a:endParaRPr b="0" i="0" sz="2900" u="none" cap="none" strike="noStrik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53" name="Google Shape;553;g2216da32fd0_0_642"/>
          <p:cNvSpPr/>
          <p:nvPr/>
        </p:nvSpPr>
        <p:spPr>
          <a:xfrm>
            <a:off x="1656367" y="3664588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Pengecekan Korelasi</a:t>
            </a:r>
            <a:endParaRPr b="0" i="1" sz="13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4" name="Google Shape;554;g2216da32fd0_0_642"/>
          <p:cNvSpPr/>
          <p:nvPr/>
        </p:nvSpPr>
        <p:spPr>
          <a:xfrm flipH="1">
            <a:off x="5320421" y="3576317"/>
            <a:ext cx="3004664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2216da32fd0_0_642"/>
          <p:cNvSpPr/>
          <p:nvPr/>
        </p:nvSpPr>
        <p:spPr>
          <a:xfrm>
            <a:off x="5449556" y="3663316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Pemisahan Data </a:t>
            </a:r>
            <a:r>
              <a:rPr b="0" i="1" lang="en" sz="13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Train/Test</a:t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livia template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